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4"/>
  </p:sldMasterIdLst>
  <p:notesMasterIdLst>
    <p:notesMasterId r:id="rId36"/>
  </p:notesMasterIdLst>
  <p:sldIdLst>
    <p:sldId id="256" r:id="rId5"/>
    <p:sldId id="384" r:id="rId6"/>
    <p:sldId id="339" r:id="rId7"/>
    <p:sldId id="417" r:id="rId8"/>
    <p:sldId id="387" r:id="rId9"/>
    <p:sldId id="419" r:id="rId10"/>
    <p:sldId id="329" r:id="rId11"/>
    <p:sldId id="348" r:id="rId12"/>
    <p:sldId id="346" r:id="rId13"/>
    <p:sldId id="347" r:id="rId14"/>
    <p:sldId id="421" r:id="rId15"/>
    <p:sldId id="388" r:id="rId16"/>
    <p:sldId id="349" r:id="rId17"/>
    <p:sldId id="358" r:id="rId18"/>
    <p:sldId id="361" r:id="rId19"/>
    <p:sldId id="415" r:id="rId20"/>
    <p:sldId id="362" r:id="rId21"/>
    <p:sldId id="393" r:id="rId22"/>
    <p:sldId id="364" r:id="rId23"/>
    <p:sldId id="369" r:id="rId24"/>
    <p:sldId id="368" r:id="rId25"/>
    <p:sldId id="340" r:id="rId26"/>
    <p:sldId id="372" r:id="rId27"/>
    <p:sldId id="374" r:id="rId28"/>
    <p:sldId id="373" r:id="rId29"/>
    <p:sldId id="420" r:id="rId30"/>
    <p:sldId id="399" r:id="rId31"/>
    <p:sldId id="401" r:id="rId32"/>
    <p:sldId id="402" r:id="rId33"/>
    <p:sldId id="461" r:id="rId34"/>
    <p:sldId id="40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77460" autoAdjust="0"/>
  </p:normalViewPr>
  <p:slideViewPr>
    <p:cSldViewPr snapToGrid="0">
      <p:cViewPr varScale="1">
        <p:scale>
          <a:sx n="63" d="100"/>
          <a:sy n="63" d="100"/>
        </p:scale>
        <p:origin x="1219" y="67"/>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56C61-43FE-4C0F-B2ED-058E0CF2C6D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8F6FC45-B639-40EF-9BB8-86B36DD93A82}">
      <dgm:prSet phldrT="[Text]"/>
      <dgm:spPr/>
      <dgm:t>
        <a:bodyPr/>
        <a:lstStyle/>
        <a:p>
          <a:r>
            <a:rPr lang="en-US" dirty="0"/>
            <a:t>ISS Core Elements</a:t>
          </a:r>
        </a:p>
      </dgm:t>
    </dgm:pt>
    <dgm:pt modelId="{A1E006CD-BE50-4E74-8869-AF7B091BF7A4}" type="parTrans" cxnId="{7E05B509-46FF-4E22-9513-A70A64990B6B}">
      <dgm:prSet/>
      <dgm:spPr/>
      <dgm:t>
        <a:bodyPr/>
        <a:lstStyle/>
        <a:p>
          <a:endParaRPr lang="en-US"/>
        </a:p>
      </dgm:t>
    </dgm:pt>
    <dgm:pt modelId="{5A71A561-721A-4F37-938A-7F75E05D388C}" type="sibTrans" cxnId="{7E05B509-46FF-4E22-9513-A70A64990B6B}">
      <dgm:prSet/>
      <dgm:spPr/>
      <dgm:t>
        <a:bodyPr/>
        <a:lstStyle/>
        <a:p>
          <a:endParaRPr lang="en-US"/>
        </a:p>
      </dgm:t>
    </dgm:pt>
    <dgm:pt modelId="{F6C9B045-F091-4E73-BE65-387DDCB1FD93}">
      <dgm:prSet phldrT="[Text]"/>
      <dgm:spPr>
        <a:solidFill>
          <a:schemeClr val="accent6"/>
        </a:solidFill>
      </dgm:spPr>
      <dgm:t>
        <a:bodyPr/>
        <a:lstStyle/>
        <a:p>
          <a:r>
            <a:rPr lang="en-US" dirty="0"/>
            <a:t>Assessment of Need</a:t>
          </a:r>
        </a:p>
      </dgm:t>
    </dgm:pt>
    <dgm:pt modelId="{87DA7C5B-B713-4E8A-8C30-39D3881A70EA}" type="parTrans" cxnId="{592A504B-D14F-42CA-A8B7-2536DB5A42A2}">
      <dgm:prSet/>
      <dgm:spPr/>
      <dgm:t>
        <a:bodyPr/>
        <a:lstStyle/>
        <a:p>
          <a:endParaRPr lang="en-US"/>
        </a:p>
      </dgm:t>
    </dgm:pt>
    <dgm:pt modelId="{9792EB8F-893D-4660-BF8D-3D8080BA2FE7}" type="sibTrans" cxnId="{592A504B-D14F-42CA-A8B7-2536DB5A42A2}">
      <dgm:prSet/>
      <dgm:spPr/>
      <dgm:t>
        <a:bodyPr/>
        <a:lstStyle/>
        <a:p>
          <a:endParaRPr lang="en-US"/>
        </a:p>
      </dgm:t>
    </dgm:pt>
    <dgm:pt modelId="{0FCB1A59-F11F-4284-AE2D-AEC2D333D3CB}">
      <dgm:prSet phldrT="[Text]"/>
      <dgm:spPr>
        <a:solidFill>
          <a:schemeClr val="accent3"/>
        </a:solidFill>
      </dgm:spPr>
      <dgm:t>
        <a:bodyPr/>
        <a:lstStyle/>
        <a:p>
          <a:r>
            <a:rPr lang="en-US" dirty="0"/>
            <a:t>Identification of Career Pathway </a:t>
          </a:r>
        </a:p>
      </dgm:t>
    </dgm:pt>
    <dgm:pt modelId="{71E26145-CA48-48E4-AEAF-8EBDBC206189}" type="parTrans" cxnId="{8FB82C43-587D-4A69-A087-49F94E740FB2}">
      <dgm:prSet/>
      <dgm:spPr/>
      <dgm:t>
        <a:bodyPr/>
        <a:lstStyle/>
        <a:p>
          <a:endParaRPr lang="en-US"/>
        </a:p>
      </dgm:t>
    </dgm:pt>
    <dgm:pt modelId="{C5D62067-3410-4B63-B85A-9C72D86BEF74}" type="sibTrans" cxnId="{8FB82C43-587D-4A69-A087-49F94E740FB2}">
      <dgm:prSet/>
      <dgm:spPr/>
      <dgm:t>
        <a:bodyPr/>
        <a:lstStyle/>
        <a:p>
          <a:endParaRPr lang="en-US"/>
        </a:p>
      </dgm:t>
    </dgm:pt>
    <dgm:pt modelId="{C84DFA79-8991-45F6-8B02-8E96A17EE032}">
      <dgm:prSet phldrT="[Text]"/>
      <dgm:spPr>
        <a:solidFill>
          <a:schemeClr val="accent4"/>
        </a:solidFill>
      </dgm:spPr>
      <dgm:t>
        <a:bodyPr/>
        <a:lstStyle/>
        <a:p>
          <a:r>
            <a:rPr lang="en-US" dirty="0"/>
            <a:t>Connection to WIOA Performance Indicators </a:t>
          </a:r>
        </a:p>
      </dgm:t>
    </dgm:pt>
    <dgm:pt modelId="{E8978912-DE24-4F39-BDCE-F43624ABF916}" type="parTrans" cxnId="{8C7F1E74-C337-44B6-B4AA-775D18DEA655}">
      <dgm:prSet/>
      <dgm:spPr/>
      <dgm:t>
        <a:bodyPr/>
        <a:lstStyle/>
        <a:p>
          <a:endParaRPr lang="en-US"/>
        </a:p>
      </dgm:t>
    </dgm:pt>
    <dgm:pt modelId="{4A752C15-85F4-4CDF-8354-52C6221A1DD8}" type="sibTrans" cxnId="{8C7F1E74-C337-44B6-B4AA-775D18DEA655}">
      <dgm:prSet/>
      <dgm:spPr/>
      <dgm:t>
        <a:bodyPr/>
        <a:lstStyle/>
        <a:p>
          <a:endParaRPr lang="en-US"/>
        </a:p>
      </dgm:t>
    </dgm:pt>
    <dgm:pt modelId="{F4CBDC30-A222-4250-B069-9CB560FD4BDA}">
      <dgm:prSet phldrT="[Text]"/>
      <dgm:spPr>
        <a:solidFill>
          <a:schemeClr val="accent5"/>
        </a:solidFill>
      </dgm:spPr>
      <dgm:t>
        <a:bodyPr/>
        <a:lstStyle/>
        <a:p>
          <a:r>
            <a:rPr lang="en-US" dirty="0"/>
            <a:t>Planned and Actual WIOA Services</a:t>
          </a:r>
        </a:p>
      </dgm:t>
    </dgm:pt>
    <dgm:pt modelId="{861EDFB5-4BE9-4248-A443-3D1E0D84B227}" type="parTrans" cxnId="{3EA2E108-A468-4F02-A60A-0437DE6F28B0}">
      <dgm:prSet/>
      <dgm:spPr/>
      <dgm:t>
        <a:bodyPr/>
        <a:lstStyle/>
        <a:p>
          <a:endParaRPr lang="en-US"/>
        </a:p>
      </dgm:t>
    </dgm:pt>
    <dgm:pt modelId="{703B0176-EE2F-4D86-89BE-07B4A31658E2}" type="sibTrans" cxnId="{3EA2E108-A468-4F02-A60A-0437DE6F28B0}">
      <dgm:prSet/>
      <dgm:spPr/>
      <dgm:t>
        <a:bodyPr/>
        <a:lstStyle/>
        <a:p>
          <a:endParaRPr lang="en-US"/>
        </a:p>
      </dgm:t>
    </dgm:pt>
    <dgm:pt modelId="{3780BEFE-09B6-4D6C-AD7B-BFE9A884D313}">
      <dgm:prSet/>
      <dgm:spPr>
        <a:solidFill>
          <a:schemeClr val="bg2">
            <a:lumMod val="75000"/>
          </a:schemeClr>
        </a:solidFill>
      </dgm:spPr>
      <dgm:t>
        <a:bodyPr/>
        <a:lstStyle/>
        <a:p>
          <a:r>
            <a:rPr lang="en-US" dirty="0"/>
            <a:t>Referrals for Partner Services</a:t>
          </a:r>
        </a:p>
      </dgm:t>
    </dgm:pt>
    <dgm:pt modelId="{31C59550-17E0-4D20-9975-556E9D9E2878}" type="parTrans" cxnId="{4E5F60BD-E2BE-4C4C-90C1-D261946E5AFB}">
      <dgm:prSet/>
      <dgm:spPr/>
      <dgm:t>
        <a:bodyPr/>
        <a:lstStyle/>
        <a:p>
          <a:endParaRPr lang="en-US"/>
        </a:p>
      </dgm:t>
    </dgm:pt>
    <dgm:pt modelId="{BC188257-C6CD-4073-8DFE-C23CF78B4423}" type="sibTrans" cxnId="{4E5F60BD-E2BE-4C4C-90C1-D261946E5AFB}">
      <dgm:prSet/>
      <dgm:spPr/>
      <dgm:t>
        <a:bodyPr/>
        <a:lstStyle/>
        <a:p>
          <a:endParaRPr lang="en-US"/>
        </a:p>
      </dgm:t>
    </dgm:pt>
    <dgm:pt modelId="{98098534-91BC-44AE-AA64-BC9E35D1F528}" type="pres">
      <dgm:prSet presAssocID="{E8A56C61-43FE-4C0F-B2ED-058E0CF2C6DF}" presName="Name0" presStyleCnt="0">
        <dgm:presLayoutVars>
          <dgm:chMax val="1"/>
          <dgm:dir/>
          <dgm:animLvl val="ctr"/>
          <dgm:resizeHandles val="exact"/>
        </dgm:presLayoutVars>
      </dgm:prSet>
      <dgm:spPr/>
    </dgm:pt>
    <dgm:pt modelId="{03B9B73C-AB69-4226-92FC-0AC44F546336}" type="pres">
      <dgm:prSet presAssocID="{38F6FC45-B639-40EF-9BB8-86B36DD93A82}" presName="centerShape" presStyleLbl="node0" presStyleIdx="0" presStyleCnt="1"/>
      <dgm:spPr/>
    </dgm:pt>
    <dgm:pt modelId="{4BE68145-A862-4E58-BCA8-28C1D2B9A152}" type="pres">
      <dgm:prSet presAssocID="{F6C9B045-F091-4E73-BE65-387DDCB1FD93}" presName="node" presStyleLbl="node1" presStyleIdx="0" presStyleCnt="5">
        <dgm:presLayoutVars>
          <dgm:bulletEnabled val="1"/>
        </dgm:presLayoutVars>
      </dgm:prSet>
      <dgm:spPr/>
    </dgm:pt>
    <dgm:pt modelId="{3400062E-F8C6-453C-965C-C4274A520585}" type="pres">
      <dgm:prSet presAssocID="{F6C9B045-F091-4E73-BE65-387DDCB1FD93}" presName="dummy" presStyleCnt="0"/>
      <dgm:spPr/>
    </dgm:pt>
    <dgm:pt modelId="{C8765E2A-AD85-4269-9219-90E5D0EDC749}" type="pres">
      <dgm:prSet presAssocID="{9792EB8F-893D-4660-BF8D-3D8080BA2FE7}" presName="sibTrans" presStyleLbl="sibTrans2D1" presStyleIdx="0" presStyleCnt="5"/>
      <dgm:spPr/>
    </dgm:pt>
    <dgm:pt modelId="{61957B5A-A683-4D1A-9C25-4A4B74890FC4}" type="pres">
      <dgm:prSet presAssocID="{0FCB1A59-F11F-4284-AE2D-AEC2D333D3CB}" presName="node" presStyleLbl="node1" presStyleIdx="1" presStyleCnt="5">
        <dgm:presLayoutVars>
          <dgm:bulletEnabled val="1"/>
        </dgm:presLayoutVars>
      </dgm:prSet>
      <dgm:spPr/>
    </dgm:pt>
    <dgm:pt modelId="{DF188D18-6D3D-41EF-A26D-4542CF2A9D98}" type="pres">
      <dgm:prSet presAssocID="{0FCB1A59-F11F-4284-AE2D-AEC2D333D3CB}" presName="dummy" presStyleCnt="0"/>
      <dgm:spPr/>
    </dgm:pt>
    <dgm:pt modelId="{A4E8F0AB-938E-4233-9A53-CF0E97AC9714}" type="pres">
      <dgm:prSet presAssocID="{C5D62067-3410-4B63-B85A-9C72D86BEF74}" presName="sibTrans" presStyleLbl="sibTrans2D1" presStyleIdx="1" presStyleCnt="5"/>
      <dgm:spPr/>
    </dgm:pt>
    <dgm:pt modelId="{08E410F4-1F42-47C9-80E2-97581876D069}" type="pres">
      <dgm:prSet presAssocID="{C84DFA79-8991-45F6-8B02-8E96A17EE032}" presName="node" presStyleLbl="node1" presStyleIdx="2" presStyleCnt="5">
        <dgm:presLayoutVars>
          <dgm:bulletEnabled val="1"/>
        </dgm:presLayoutVars>
      </dgm:prSet>
      <dgm:spPr/>
    </dgm:pt>
    <dgm:pt modelId="{4F661C8C-90AD-4388-9C46-B29ABBD084E4}" type="pres">
      <dgm:prSet presAssocID="{C84DFA79-8991-45F6-8B02-8E96A17EE032}" presName="dummy" presStyleCnt="0"/>
      <dgm:spPr/>
    </dgm:pt>
    <dgm:pt modelId="{C3CD4C31-9281-4BA5-928E-128C79BCCA7E}" type="pres">
      <dgm:prSet presAssocID="{4A752C15-85F4-4CDF-8354-52C6221A1DD8}" presName="sibTrans" presStyleLbl="sibTrans2D1" presStyleIdx="2" presStyleCnt="5"/>
      <dgm:spPr/>
    </dgm:pt>
    <dgm:pt modelId="{C03CFA94-1C4F-4A9F-89DB-DBF6A759159A}" type="pres">
      <dgm:prSet presAssocID="{F4CBDC30-A222-4250-B069-9CB560FD4BDA}" presName="node" presStyleLbl="node1" presStyleIdx="3" presStyleCnt="5">
        <dgm:presLayoutVars>
          <dgm:bulletEnabled val="1"/>
        </dgm:presLayoutVars>
      </dgm:prSet>
      <dgm:spPr/>
    </dgm:pt>
    <dgm:pt modelId="{C54E73B7-E6AE-4EA3-96A8-615D4A0433B6}" type="pres">
      <dgm:prSet presAssocID="{F4CBDC30-A222-4250-B069-9CB560FD4BDA}" presName="dummy" presStyleCnt="0"/>
      <dgm:spPr/>
    </dgm:pt>
    <dgm:pt modelId="{386D0692-3DE6-4E2D-A61C-FF7BCDBCD41C}" type="pres">
      <dgm:prSet presAssocID="{703B0176-EE2F-4D86-89BE-07B4A31658E2}" presName="sibTrans" presStyleLbl="sibTrans2D1" presStyleIdx="3" presStyleCnt="5"/>
      <dgm:spPr/>
    </dgm:pt>
    <dgm:pt modelId="{6ED701E9-B6B5-4154-8412-43FF7AE0D39D}" type="pres">
      <dgm:prSet presAssocID="{3780BEFE-09B6-4D6C-AD7B-BFE9A884D313}" presName="node" presStyleLbl="node1" presStyleIdx="4" presStyleCnt="5">
        <dgm:presLayoutVars>
          <dgm:bulletEnabled val="1"/>
        </dgm:presLayoutVars>
      </dgm:prSet>
      <dgm:spPr/>
    </dgm:pt>
    <dgm:pt modelId="{88797994-77AE-4185-951F-58EC0DCA5A7E}" type="pres">
      <dgm:prSet presAssocID="{3780BEFE-09B6-4D6C-AD7B-BFE9A884D313}" presName="dummy" presStyleCnt="0"/>
      <dgm:spPr/>
    </dgm:pt>
    <dgm:pt modelId="{D2AD8F8D-A34A-40C7-8BD9-D5A0E5038247}" type="pres">
      <dgm:prSet presAssocID="{BC188257-C6CD-4073-8DFE-C23CF78B4423}" presName="sibTrans" presStyleLbl="sibTrans2D1" presStyleIdx="4" presStyleCnt="5"/>
      <dgm:spPr/>
    </dgm:pt>
  </dgm:ptLst>
  <dgm:cxnLst>
    <dgm:cxn modelId="{3EA2E108-A468-4F02-A60A-0437DE6F28B0}" srcId="{38F6FC45-B639-40EF-9BB8-86B36DD93A82}" destId="{F4CBDC30-A222-4250-B069-9CB560FD4BDA}" srcOrd="3" destOrd="0" parTransId="{861EDFB5-4BE9-4248-A443-3D1E0D84B227}" sibTransId="{703B0176-EE2F-4D86-89BE-07B4A31658E2}"/>
    <dgm:cxn modelId="{7E05B509-46FF-4E22-9513-A70A64990B6B}" srcId="{E8A56C61-43FE-4C0F-B2ED-058E0CF2C6DF}" destId="{38F6FC45-B639-40EF-9BB8-86B36DD93A82}" srcOrd="0" destOrd="0" parTransId="{A1E006CD-BE50-4E74-8869-AF7B091BF7A4}" sibTransId="{5A71A561-721A-4F37-938A-7F75E05D388C}"/>
    <dgm:cxn modelId="{808A9019-EC45-4506-8739-8D5F05EFA4BA}" type="presOf" srcId="{C84DFA79-8991-45F6-8B02-8E96A17EE032}" destId="{08E410F4-1F42-47C9-80E2-97581876D069}" srcOrd="0" destOrd="0" presId="urn:microsoft.com/office/officeart/2005/8/layout/radial6"/>
    <dgm:cxn modelId="{3409E31E-2FAB-4557-BB56-92B3ACC534BD}" type="presOf" srcId="{F4CBDC30-A222-4250-B069-9CB560FD4BDA}" destId="{C03CFA94-1C4F-4A9F-89DB-DBF6A759159A}" srcOrd="0" destOrd="0" presId="urn:microsoft.com/office/officeart/2005/8/layout/radial6"/>
    <dgm:cxn modelId="{59AD492A-FCA7-4A19-B479-F7C5AA99A422}" type="presOf" srcId="{9792EB8F-893D-4660-BF8D-3D8080BA2FE7}" destId="{C8765E2A-AD85-4269-9219-90E5D0EDC749}" srcOrd="0" destOrd="0" presId="urn:microsoft.com/office/officeart/2005/8/layout/radial6"/>
    <dgm:cxn modelId="{8FB82C43-587D-4A69-A087-49F94E740FB2}" srcId="{38F6FC45-B639-40EF-9BB8-86B36DD93A82}" destId="{0FCB1A59-F11F-4284-AE2D-AEC2D333D3CB}" srcOrd="1" destOrd="0" parTransId="{71E26145-CA48-48E4-AEAF-8EBDBC206189}" sibTransId="{C5D62067-3410-4B63-B85A-9C72D86BEF74}"/>
    <dgm:cxn modelId="{592A504B-D14F-42CA-A8B7-2536DB5A42A2}" srcId="{38F6FC45-B639-40EF-9BB8-86B36DD93A82}" destId="{F6C9B045-F091-4E73-BE65-387DDCB1FD93}" srcOrd="0" destOrd="0" parTransId="{87DA7C5B-B713-4E8A-8C30-39D3881A70EA}" sibTransId="{9792EB8F-893D-4660-BF8D-3D8080BA2FE7}"/>
    <dgm:cxn modelId="{8C7F1E74-C337-44B6-B4AA-775D18DEA655}" srcId="{38F6FC45-B639-40EF-9BB8-86B36DD93A82}" destId="{C84DFA79-8991-45F6-8B02-8E96A17EE032}" srcOrd="2" destOrd="0" parTransId="{E8978912-DE24-4F39-BDCE-F43624ABF916}" sibTransId="{4A752C15-85F4-4CDF-8354-52C6221A1DD8}"/>
    <dgm:cxn modelId="{4D81EB80-8BF9-40A5-8A74-1EE601E264E9}" type="presOf" srcId="{C5D62067-3410-4B63-B85A-9C72D86BEF74}" destId="{A4E8F0AB-938E-4233-9A53-CF0E97AC9714}" srcOrd="0" destOrd="0" presId="urn:microsoft.com/office/officeart/2005/8/layout/radial6"/>
    <dgm:cxn modelId="{6A0C3486-0387-41EC-A158-D1C7A3ACA4B6}" type="presOf" srcId="{E8A56C61-43FE-4C0F-B2ED-058E0CF2C6DF}" destId="{98098534-91BC-44AE-AA64-BC9E35D1F528}" srcOrd="0" destOrd="0" presId="urn:microsoft.com/office/officeart/2005/8/layout/radial6"/>
    <dgm:cxn modelId="{F58BD299-F459-428D-B449-2BB7A9E0926A}" type="presOf" srcId="{38F6FC45-B639-40EF-9BB8-86B36DD93A82}" destId="{03B9B73C-AB69-4226-92FC-0AC44F546336}" srcOrd="0" destOrd="0" presId="urn:microsoft.com/office/officeart/2005/8/layout/radial6"/>
    <dgm:cxn modelId="{C4D25CBD-3F54-45CF-9357-2FDA7887A935}" type="presOf" srcId="{3780BEFE-09B6-4D6C-AD7B-BFE9A884D313}" destId="{6ED701E9-B6B5-4154-8412-43FF7AE0D39D}" srcOrd="0" destOrd="0" presId="urn:microsoft.com/office/officeart/2005/8/layout/radial6"/>
    <dgm:cxn modelId="{4E5F60BD-E2BE-4C4C-90C1-D261946E5AFB}" srcId="{38F6FC45-B639-40EF-9BB8-86B36DD93A82}" destId="{3780BEFE-09B6-4D6C-AD7B-BFE9A884D313}" srcOrd="4" destOrd="0" parTransId="{31C59550-17E0-4D20-9975-556E9D9E2878}" sibTransId="{BC188257-C6CD-4073-8DFE-C23CF78B4423}"/>
    <dgm:cxn modelId="{8243DAC4-0314-435F-9A83-3C738397ACCF}" type="presOf" srcId="{BC188257-C6CD-4073-8DFE-C23CF78B4423}" destId="{D2AD8F8D-A34A-40C7-8BD9-D5A0E5038247}" srcOrd="0" destOrd="0" presId="urn:microsoft.com/office/officeart/2005/8/layout/radial6"/>
    <dgm:cxn modelId="{510595C9-5F27-4BD9-AC5C-D529FB2E3E66}" type="presOf" srcId="{F6C9B045-F091-4E73-BE65-387DDCB1FD93}" destId="{4BE68145-A862-4E58-BCA8-28C1D2B9A152}" srcOrd="0" destOrd="0" presId="urn:microsoft.com/office/officeart/2005/8/layout/radial6"/>
    <dgm:cxn modelId="{861365D0-3B38-4786-91C9-028A405297E6}" type="presOf" srcId="{4A752C15-85F4-4CDF-8354-52C6221A1DD8}" destId="{C3CD4C31-9281-4BA5-928E-128C79BCCA7E}" srcOrd="0" destOrd="0" presId="urn:microsoft.com/office/officeart/2005/8/layout/radial6"/>
    <dgm:cxn modelId="{CE3F31E9-ADE9-4D32-83B2-D334AE9F4011}" type="presOf" srcId="{0FCB1A59-F11F-4284-AE2D-AEC2D333D3CB}" destId="{61957B5A-A683-4D1A-9C25-4A4B74890FC4}" srcOrd="0" destOrd="0" presId="urn:microsoft.com/office/officeart/2005/8/layout/radial6"/>
    <dgm:cxn modelId="{304EEFF4-E5E8-4881-B296-F004B1001960}" type="presOf" srcId="{703B0176-EE2F-4D86-89BE-07B4A31658E2}" destId="{386D0692-3DE6-4E2D-A61C-FF7BCDBCD41C}" srcOrd="0" destOrd="0" presId="urn:microsoft.com/office/officeart/2005/8/layout/radial6"/>
    <dgm:cxn modelId="{F95462A3-8837-4A20-93D5-FE2468DF1B81}" type="presParOf" srcId="{98098534-91BC-44AE-AA64-BC9E35D1F528}" destId="{03B9B73C-AB69-4226-92FC-0AC44F546336}" srcOrd="0" destOrd="0" presId="urn:microsoft.com/office/officeart/2005/8/layout/radial6"/>
    <dgm:cxn modelId="{90D95539-79A2-4A4B-91A9-4072D3CEA7D8}" type="presParOf" srcId="{98098534-91BC-44AE-AA64-BC9E35D1F528}" destId="{4BE68145-A862-4E58-BCA8-28C1D2B9A152}" srcOrd="1" destOrd="0" presId="urn:microsoft.com/office/officeart/2005/8/layout/radial6"/>
    <dgm:cxn modelId="{EBC5E9B4-CE9D-4908-908F-346A13148D9C}" type="presParOf" srcId="{98098534-91BC-44AE-AA64-BC9E35D1F528}" destId="{3400062E-F8C6-453C-965C-C4274A520585}" srcOrd="2" destOrd="0" presId="urn:microsoft.com/office/officeart/2005/8/layout/radial6"/>
    <dgm:cxn modelId="{800565C9-5D34-4A8A-BC95-AD1A5B877A67}" type="presParOf" srcId="{98098534-91BC-44AE-AA64-BC9E35D1F528}" destId="{C8765E2A-AD85-4269-9219-90E5D0EDC749}" srcOrd="3" destOrd="0" presId="urn:microsoft.com/office/officeart/2005/8/layout/radial6"/>
    <dgm:cxn modelId="{0578B437-B834-419B-B2A2-582EE19FD9C6}" type="presParOf" srcId="{98098534-91BC-44AE-AA64-BC9E35D1F528}" destId="{61957B5A-A683-4D1A-9C25-4A4B74890FC4}" srcOrd="4" destOrd="0" presId="urn:microsoft.com/office/officeart/2005/8/layout/radial6"/>
    <dgm:cxn modelId="{C7B1986A-301F-4C8D-8F39-3573FD3782C9}" type="presParOf" srcId="{98098534-91BC-44AE-AA64-BC9E35D1F528}" destId="{DF188D18-6D3D-41EF-A26D-4542CF2A9D98}" srcOrd="5" destOrd="0" presId="urn:microsoft.com/office/officeart/2005/8/layout/radial6"/>
    <dgm:cxn modelId="{B41F6631-6989-4A3B-BD18-ABF72A0DD6F7}" type="presParOf" srcId="{98098534-91BC-44AE-AA64-BC9E35D1F528}" destId="{A4E8F0AB-938E-4233-9A53-CF0E97AC9714}" srcOrd="6" destOrd="0" presId="urn:microsoft.com/office/officeart/2005/8/layout/radial6"/>
    <dgm:cxn modelId="{B6AD88E8-4E66-4F1A-AA90-9470CD47A96F}" type="presParOf" srcId="{98098534-91BC-44AE-AA64-BC9E35D1F528}" destId="{08E410F4-1F42-47C9-80E2-97581876D069}" srcOrd="7" destOrd="0" presId="urn:microsoft.com/office/officeart/2005/8/layout/radial6"/>
    <dgm:cxn modelId="{346BAF8A-7A98-41E1-900A-CB59C76839A3}" type="presParOf" srcId="{98098534-91BC-44AE-AA64-BC9E35D1F528}" destId="{4F661C8C-90AD-4388-9C46-B29ABBD084E4}" srcOrd="8" destOrd="0" presId="urn:microsoft.com/office/officeart/2005/8/layout/radial6"/>
    <dgm:cxn modelId="{ADA681C6-F7D2-4864-9269-4D0006679A3D}" type="presParOf" srcId="{98098534-91BC-44AE-AA64-BC9E35D1F528}" destId="{C3CD4C31-9281-4BA5-928E-128C79BCCA7E}" srcOrd="9" destOrd="0" presId="urn:microsoft.com/office/officeart/2005/8/layout/radial6"/>
    <dgm:cxn modelId="{E12F315E-380B-4BF2-A2FF-7EE19A00C054}" type="presParOf" srcId="{98098534-91BC-44AE-AA64-BC9E35D1F528}" destId="{C03CFA94-1C4F-4A9F-89DB-DBF6A759159A}" srcOrd="10" destOrd="0" presId="urn:microsoft.com/office/officeart/2005/8/layout/radial6"/>
    <dgm:cxn modelId="{71B20187-CD14-4FB7-A310-DE7203AB5030}" type="presParOf" srcId="{98098534-91BC-44AE-AA64-BC9E35D1F528}" destId="{C54E73B7-E6AE-4EA3-96A8-615D4A0433B6}" srcOrd="11" destOrd="0" presId="urn:microsoft.com/office/officeart/2005/8/layout/radial6"/>
    <dgm:cxn modelId="{D615AF6D-9FE0-46B8-8062-192C7F082860}" type="presParOf" srcId="{98098534-91BC-44AE-AA64-BC9E35D1F528}" destId="{386D0692-3DE6-4E2D-A61C-FF7BCDBCD41C}" srcOrd="12" destOrd="0" presId="urn:microsoft.com/office/officeart/2005/8/layout/radial6"/>
    <dgm:cxn modelId="{E42656A3-5403-45C2-A1A6-DE2CD789FC8B}" type="presParOf" srcId="{98098534-91BC-44AE-AA64-BC9E35D1F528}" destId="{6ED701E9-B6B5-4154-8412-43FF7AE0D39D}" srcOrd="13" destOrd="0" presId="urn:microsoft.com/office/officeart/2005/8/layout/radial6"/>
    <dgm:cxn modelId="{300D68A1-79A5-456E-ADFB-4C6A99CBF2F2}" type="presParOf" srcId="{98098534-91BC-44AE-AA64-BC9E35D1F528}" destId="{88797994-77AE-4185-951F-58EC0DCA5A7E}" srcOrd="14" destOrd="0" presId="urn:microsoft.com/office/officeart/2005/8/layout/radial6"/>
    <dgm:cxn modelId="{A6CD535F-838A-4056-8C26-B8C6D485D02C}" type="presParOf" srcId="{98098534-91BC-44AE-AA64-BC9E35D1F528}" destId="{D2AD8F8D-A34A-40C7-8BD9-D5A0E503824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56C61-43FE-4C0F-B2ED-058E0CF2C6D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8F6FC45-B639-40EF-9BB8-86B36DD93A82}">
      <dgm:prSet phldrT="[Text]"/>
      <dgm:spPr/>
      <dgm:t>
        <a:bodyPr/>
        <a:lstStyle/>
        <a:p>
          <a:r>
            <a:rPr lang="en-US" dirty="0"/>
            <a:t>ISS Core Elements</a:t>
          </a:r>
        </a:p>
      </dgm:t>
    </dgm:pt>
    <dgm:pt modelId="{A1E006CD-BE50-4E74-8869-AF7B091BF7A4}" type="parTrans" cxnId="{7E05B509-46FF-4E22-9513-A70A64990B6B}">
      <dgm:prSet/>
      <dgm:spPr/>
      <dgm:t>
        <a:bodyPr/>
        <a:lstStyle/>
        <a:p>
          <a:endParaRPr lang="en-US"/>
        </a:p>
      </dgm:t>
    </dgm:pt>
    <dgm:pt modelId="{5A71A561-721A-4F37-938A-7F75E05D388C}" type="sibTrans" cxnId="{7E05B509-46FF-4E22-9513-A70A64990B6B}">
      <dgm:prSet/>
      <dgm:spPr/>
      <dgm:t>
        <a:bodyPr/>
        <a:lstStyle/>
        <a:p>
          <a:endParaRPr lang="en-US"/>
        </a:p>
      </dgm:t>
    </dgm:pt>
    <dgm:pt modelId="{F6C9B045-F091-4E73-BE65-387DDCB1FD93}">
      <dgm:prSet phldrT="[Text]"/>
      <dgm:spPr>
        <a:solidFill>
          <a:schemeClr val="accent6"/>
        </a:solidFill>
        <a:ln w="57150">
          <a:solidFill>
            <a:schemeClr val="tx2"/>
          </a:solidFill>
        </a:ln>
      </dgm:spPr>
      <dgm:t>
        <a:bodyPr/>
        <a:lstStyle/>
        <a:p>
          <a:r>
            <a:rPr lang="en-US" dirty="0"/>
            <a:t>Assessment of Need</a:t>
          </a:r>
        </a:p>
      </dgm:t>
    </dgm:pt>
    <dgm:pt modelId="{87DA7C5B-B713-4E8A-8C30-39D3881A70EA}" type="parTrans" cxnId="{592A504B-D14F-42CA-A8B7-2536DB5A42A2}">
      <dgm:prSet/>
      <dgm:spPr/>
      <dgm:t>
        <a:bodyPr/>
        <a:lstStyle/>
        <a:p>
          <a:endParaRPr lang="en-US"/>
        </a:p>
      </dgm:t>
    </dgm:pt>
    <dgm:pt modelId="{9792EB8F-893D-4660-BF8D-3D8080BA2FE7}" type="sibTrans" cxnId="{592A504B-D14F-42CA-A8B7-2536DB5A42A2}">
      <dgm:prSet/>
      <dgm:spPr/>
      <dgm:t>
        <a:bodyPr/>
        <a:lstStyle/>
        <a:p>
          <a:endParaRPr lang="en-US"/>
        </a:p>
      </dgm:t>
    </dgm:pt>
    <dgm:pt modelId="{0FCB1A59-F11F-4284-AE2D-AEC2D333D3CB}">
      <dgm:prSet phldrT="[Text]"/>
      <dgm:spPr>
        <a:solidFill>
          <a:schemeClr val="accent3"/>
        </a:solidFill>
      </dgm:spPr>
      <dgm:t>
        <a:bodyPr/>
        <a:lstStyle/>
        <a:p>
          <a:r>
            <a:rPr lang="en-US" dirty="0"/>
            <a:t>Identification of Career Pathway </a:t>
          </a:r>
        </a:p>
      </dgm:t>
    </dgm:pt>
    <dgm:pt modelId="{71E26145-CA48-48E4-AEAF-8EBDBC206189}" type="parTrans" cxnId="{8FB82C43-587D-4A69-A087-49F94E740FB2}">
      <dgm:prSet/>
      <dgm:spPr/>
      <dgm:t>
        <a:bodyPr/>
        <a:lstStyle/>
        <a:p>
          <a:endParaRPr lang="en-US"/>
        </a:p>
      </dgm:t>
    </dgm:pt>
    <dgm:pt modelId="{C5D62067-3410-4B63-B85A-9C72D86BEF74}" type="sibTrans" cxnId="{8FB82C43-587D-4A69-A087-49F94E740FB2}">
      <dgm:prSet/>
      <dgm:spPr/>
      <dgm:t>
        <a:bodyPr/>
        <a:lstStyle/>
        <a:p>
          <a:endParaRPr lang="en-US"/>
        </a:p>
      </dgm:t>
    </dgm:pt>
    <dgm:pt modelId="{C84DFA79-8991-45F6-8B02-8E96A17EE032}">
      <dgm:prSet phldrT="[Text]"/>
      <dgm:spPr>
        <a:solidFill>
          <a:schemeClr val="accent4"/>
        </a:solidFill>
      </dgm:spPr>
      <dgm:t>
        <a:bodyPr/>
        <a:lstStyle/>
        <a:p>
          <a:r>
            <a:rPr lang="en-US" dirty="0"/>
            <a:t>Connection to WIOA Performance Indicators </a:t>
          </a:r>
        </a:p>
      </dgm:t>
    </dgm:pt>
    <dgm:pt modelId="{E8978912-DE24-4F39-BDCE-F43624ABF916}" type="parTrans" cxnId="{8C7F1E74-C337-44B6-B4AA-775D18DEA655}">
      <dgm:prSet/>
      <dgm:spPr/>
      <dgm:t>
        <a:bodyPr/>
        <a:lstStyle/>
        <a:p>
          <a:endParaRPr lang="en-US"/>
        </a:p>
      </dgm:t>
    </dgm:pt>
    <dgm:pt modelId="{4A752C15-85F4-4CDF-8354-52C6221A1DD8}" type="sibTrans" cxnId="{8C7F1E74-C337-44B6-B4AA-775D18DEA655}">
      <dgm:prSet/>
      <dgm:spPr/>
      <dgm:t>
        <a:bodyPr/>
        <a:lstStyle/>
        <a:p>
          <a:endParaRPr lang="en-US"/>
        </a:p>
      </dgm:t>
    </dgm:pt>
    <dgm:pt modelId="{F4CBDC30-A222-4250-B069-9CB560FD4BDA}">
      <dgm:prSet phldrT="[Text]"/>
      <dgm:spPr>
        <a:solidFill>
          <a:schemeClr val="accent5"/>
        </a:solidFill>
      </dgm:spPr>
      <dgm:t>
        <a:bodyPr/>
        <a:lstStyle/>
        <a:p>
          <a:r>
            <a:rPr lang="en-US" dirty="0"/>
            <a:t>Planned and Actual WIOA Services</a:t>
          </a:r>
        </a:p>
      </dgm:t>
    </dgm:pt>
    <dgm:pt modelId="{861EDFB5-4BE9-4248-A443-3D1E0D84B227}" type="parTrans" cxnId="{3EA2E108-A468-4F02-A60A-0437DE6F28B0}">
      <dgm:prSet/>
      <dgm:spPr/>
      <dgm:t>
        <a:bodyPr/>
        <a:lstStyle/>
        <a:p>
          <a:endParaRPr lang="en-US"/>
        </a:p>
      </dgm:t>
    </dgm:pt>
    <dgm:pt modelId="{703B0176-EE2F-4D86-89BE-07B4A31658E2}" type="sibTrans" cxnId="{3EA2E108-A468-4F02-A60A-0437DE6F28B0}">
      <dgm:prSet/>
      <dgm:spPr/>
      <dgm:t>
        <a:bodyPr/>
        <a:lstStyle/>
        <a:p>
          <a:endParaRPr lang="en-US"/>
        </a:p>
      </dgm:t>
    </dgm:pt>
    <dgm:pt modelId="{3780BEFE-09B6-4D6C-AD7B-BFE9A884D313}">
      <dgm:prSet/>
      <dgm:spPr>
        <a:solidFill>
          <a:schemeClr val="bg2">
            <a:lumMod val="75000"/>
          </a:schemeClr>
        </a:solidFill>
      </dgm:spPr>
      <dgm:t>
        <a:bodyPr/>
        <a:lstStyle/>
        <a:p>
          <a:r>
            <a:rPr lang="en-US" dirty="0"/>
            <a:t>Referrals for Partner Services</a:t>
          </a:r>
        </a:p>
      </dgm:t>
    </dgm:pt>
    <dgm:pt modelId="{31C59550-17E0-4D20-9975-556E9D9E2878}" type="parTrans" cxnId="{4E5F60BD-E2BE-4C4C-90C1-D261946E5AFB}">
      <dgm:prSet/>
      <dgm:spPr/>
      <dgm:t>
        <a:bodyPr/>
        <a:lstStyle/>
        <a:p>
          <a:endParaRPr lang="en-US"/>
        </a:p>
      </dgm:t>
    </dgm:pt>
    <dgm:pt modelId="{BC188257-C6CD-4073-8DFE-C23CF78B4423}" type="sibTrans" cxnId="{4E5F60BD-E2BE-4C4C-90C1-D261946E5AFB}">
      <dgm:prSet/>
      <dgm:spPr/>
      <dgm:t>
        <a:bodyPr/>
        <a:lstStyle/>
        <a:p>
          <a:endParaRPr lang="en-US"/>
        </a:p>
      </dgm:t>
    </dgm:pt>
    <dgm:pt modelId="{98098534-91BC-44AE-AA64-BC9E35D1F528}" type="pres">
      <dgm:prSet presAssocID="{E8A56C61-43FE-4C0F-B2ED-058E0CF2C6DF}" presName="Name0" presStyleCnt="0">
        <dgm:presLayoutVars>
          <dgm:chMax val="1"/>
          <dgm:dir/>
          <dgm:animLvl val="ctr"/>
          <dgm:resizeHandles val="exact"/>
        </dgm:presLayoutVars>
      </dgm:prSet>
      <dgm:spPr/>
    </dgm:pt>
    <dgm:pt modelId="{03B9B73C-AB69-4226-92FC-0AC44F546336}" type="pres">
      <dgm:prSet presAssocID="{38F6FC45-B639-40EF-9BB8-86B36DD93A82}" presName="centerShape" presStyleLbl="node0" presStyleIdx="0" presStyleCnt="1"/>
      <dgm:spPr/>
    </dgm:pt>
    <dgm:pt modelId="{4BE68145-A862-4E58-BCA8-28C1D2B9A152}" type="pres">
      <dgm:prSet presAssocID="{F6C9B045-F091-4E73-BE65-387DDCB1FD93}" presName="node" presStyleLbl="node1" presStyleIdx="0" presStyleCnt="5">
        <dgm:presLayoutVars>
          <dgm:bulletEnabled val="1"/>
        </dgm:presLayoutVars>
      </dgm:prSet>
      <dgm:spPr/>
    </dgm:pt>
    <dgm:pt modelId="{3400062E-F8C6-453C-965C-C4274A520585}" type="pres">
      <dgm:prSet presAssocID="{F6C9B045-F091-4E73-BE65-387DDCB1FD93}" presName="dummy" presStyleCnt="0"/>
      <dgm:spPr/>
    </dgm:pt>
    <dgm:pt modelId="{C8765E2A-AD85-4269-9219-90E5D0EDC749}" type="pres">
      <dgm:prSet presAssocID="{9792EB8F-893D-4660-BF8D-3D8080BA2FE7}" presName="sibTrans" presStyleLbl="sibTrans2D1" presStyleIdx="0" presStyleCnt="5"/>
      <dgm:spPr/>
    </dgm:pt>
    <dgm:pt modelId="{61957B5A-A683-4D1A-9C25-4A4B74890FC4}" type="pres">
      <dgm:prSet presAssocID="{0FCB1A59-F11F-4284-AE2D-AEC2D333D3CB}" presName="node" presStyleLbl="node1" presStyleIdx="1" presStyleCnt="5">
        <dgm:presLayoutVars>
          <dgm:bulletEnabled val="1"/>
        </dgm:presLayoutVars>
      </dgm:prSet>
      <dgm:spPr/>
    </dgm:pt>
    <dgm:pt modelId="{DF188D18-6D3D-41EF-A26D-4542CF2A9D98}" type="pres">
      <dgm:prSet presAssocID="{0FCB1A59-F11F-4284-AE2D-AEC2D333D3CB}" presName="dummy" presStyleCnt="0"/>
      <dgm:spPr/>
    </dgm:pt>
    <dgm:pt modelId="{A4E8F0AB-938E-4233-9A53-CF0E97AC9714}" type="pres">
      <dgm:prSet presAssocID="{C5D62067-3410-4B63-B85A-9C72D86BEF74}" presName="sibTrans" presStyleLbl="sibTrans2D1" presStyleIdx="1" presStyleCnt="5"/>
      <dgm:spPr/>
    </dgm:pt>
    <dgm:pt modelId="{08E410F4-1F42-47C9-80E2-97581876D069}" type="pres">
      <dgm:prSet presAssocID="{C84DFA79-8991-45F6-8B02-8E96A17EE032}" presName="node" presStyleLbl="node1" presStyleIdx="2" presStyleCnt="5">
        <dgm:presLayoutVars>
          <dgm:bulletEnabled val="1"/>
        </dgm:presLayoutVars>
      </dgm:prSet>
      <dgm:spPr/>
    </dgm:pt>
    <dgm:pt modelId="{4F661C8C-90AD-4388-9C46-B29ABBD084E4}" type="pres">
      <dgm:prSet presAssocID="{C84DFA79-8991-45F6-8B02-8E96A17EE032}" presName="dummy" presStyleCnt="0"/>
      <dgm:spPr/>
    </dgm:pt>
    <dgm:pt modelId="{C3CD4C31-9281-4BA5-928E-128C79BCCA7E}" type="pres">
      <dgm:prSet presAssocID="{4A752C15-85F4-4CDF-8354-52C6221A1DD8}" presName="sibTrans" presStyleLbl="sibTrans2D1" presStyleIdx="2" presStyleCnt="5"/>
      <dgm:spPr/>
    </dgm:pt>
    <dgm:pt modelId="{C03CFA94-1C4F-4A9F-89DB-DBF6A759159A}" type="pres">
      <dgm:prSet presAssocID="{F4CBDC30-A222-4250-B069-9CB560FD4BDA}" presName="node" presStyleLbl="node1" presStyleIdx="3" presStyleCnt="5">
        <dgm:presLayoutVars>
          <dgm:bulletEnabled val="1"/>
        </dgm:presLayoutVars>
      </dgm:prSet>
      <dgm:spPr/>
    </dgm:pt>
    <dgm:pt modelId="{C54E73B7-E6AE-4EA3-96A8-615D4A0433B6}" type="pres">
      <dgm:prSet presAssocID="{F4CBDC30-A222-4250-B069-9CB560FD4BDA}" presName="dummy" presStyleCnt="0"/>
      <dgm:spPr/>
    </dgm:pt>
    <dgm:pt modelId="{386D0692-3DE6-4E2D-A61C-FF7BCDBCD41C}" type="pres">
      <dgm:prSet presAssocID="{703B0176-EE2F-4D86-89BE-07B4A31658E2}" presName="sibTrans" presStyleLbl="sibTrans2D1" presStyleIdx="3" presStyleCnt="5"/>
      <dgm:spPr/>
    </dgm:pt>
    <dgm:pt modelId="{6ED701E9-B6B5-4154-8412-43FF7AE0D39D}" type="pres">
      <dgm:prSet presAssocID="{3780BEFE-09B6-4D6C-AD7B-BFE9A884D313}" presName="node" presStyleLbl="node1" presStyleIdx="4" presStyleCnt="5">
        <dgm:presLayoutVars>
          <dgm:bulletEnabled val="1"/>
        </dgm:presLayoutVars>
      </dgm:prSet>
      <dgm:spPr/>
    </dgm:pt>
    <dgm:pt modelId="{88797994-77AE-4185-951F-58EC0DCA5A7E}" type="pres">
      <dgm:prSet presAssocID="{3780BEFE-09B6-4D6C-AD7B-BFE9A884D313}" presName="dummy" presStyleCnt="0"/>
      <dgm:spPr/>
    </dgm:pt>
    <dgm:pt modelId="{D2AD8F8D-A34A-40C7-8BD9-D5A0E5038247}" type="pres">
      <dgm:prSet presAssocID="{BC188257-C6CD-4073-8DFE-C23CF78B4423}" presName="sibTrans" presStyleLbl="sibTrans2D1" presStyleIdx="4" presStyleCnt="5"/>
      <dgm:spPr/>
    </dgm:pt>
  </dgm:ptLst>
  <dgm:cxnLst>
    <dgm:cxn modelId="{3EA2E108-A468-4F02-A60A-0437DE6F28B0}" srcId="{38F6FC45-B639-40EF-9BB8-86B36DD93A82}" destId="{F4CBDC30-A222-4250-B069-9CB560FD4BDA}" srcOrd="3" destOrd="0" parTransId="{861EDFB5-4BE9-4248-A443-3D1E0D84B227}" sibTransId="{703B0176-EE2F-4D86-89BE-07B4A31658E2}"/>
    <dgm:cxn modelId="{7E05B509-46FF-4E22-9513-A70A64990B6B}" srcId="{E8A56C61-43FE-4C0F-B2ED-058E0CF2C6DF}" destId="{38F6FC45-B639-40EF-9BB8-86B36DD93A82}" srcOrd="0" destOrd="0" parTransId="{A1E006CD-BE50-4E74-8869-AF7B091BF7A4}" sibTransId="{5A71A561-721A-4F37-938A-7F75E05D388C}"/>
    <dgm:cxn modelId="{808A9019-EC45-4506-8739-8D5F05EFA4BA}" type="presOf" srcId="{C84DFA79-8991-45F6-8B02-8E96A17EE032}" destId="{08E410F4-1F42-47C9-80E2-97581876D069}" srcOrd="0" destOrd="0" presId="urn:microsoft.com/office/officeart/2005/8/layout/radial6"/>
    <dgm:cxn modelId="{3409E31E-2FAB-4557-BB56-92B3ACC534BD}" type="presOf" srcId="{F4CBDC30-A222-4250-B069-9CB560FD4BDA}" destId="{C03CFA94-1C4F-4A9F-89DB-DBF6A759159A}" srcOrd="0" destOrd="0" presId="urn:microsoft.com/office/officeart/2005/8/layout/radial6"/>
    <dgm:cxn modelId="{59AD492A-FCA7-4A19-B479-F7C5AA99A422}" type="presOf" srcId="{9792EB8F-893D-4660-BF8D-3D8080BA2FE7}" destId="{C8765E2A-AD85-4269-9219-90E5D0EDC749}" srcOrd="0" destOrd="0" presId="urn:microsoft.com/office/officeart/2005/8/layout/radial6"/>
    <dgm:cxn modelId="{8FB82C43-587D-4A69-A087-49F94E740FB2}" srcId="{38F6FC45-B639-40EF-9BB8-86B36DD93A82}" destId="{0FCB1A59-F11F-4284-AE2D-AEC2D333D3CB}" srcOrd="1" destOrd="0" parTransId="{71E26145-CA48-48E4-AEAF-8EBDBC206189}" sibTransId="{C5D62067-3410-4B63-B85A-9C72D86BEF74}"/>
    <dgm:cxn modelId="{592A504B-D14F-42CA-A8B7-2536DB5A42A2}" srcId="{38F6FC45-B639-40EF-9BB8-86B36DD93A82}" destId="{F6C9B045-F091-4E73-BE65-387DDCB1FD93}" srcOrd="0" destOrd="0" parTransId="{87DA7C5B-B713-4E8A-8C30-39D3881A70EA}" sibTransId="{9792EB8F-893D-4660-BF8D-3D8080BA2FE7}"/>
    <dgm:cxn modelId="{8C7F1E74-C337-44B6-B4AA-775D18DEA655}" srcId="{38F6FC45-B639-40EF-9BB8-86B36DD93A82}" destId="{C84DFA79-8991-45F6-8B02-8E96A17EE032}" srcOrd="2" destOrd="0" parTransId="{E8978912-DE24-4F39-BDCE-F43624ABF916}" sibTransId="{4A752C15-85F4-4CDF-8354-52C6221A1DD8}"/>
    <dgm:cxn modelId="{4D81EB80-8BF9-40A5-8A74-1EE601E264E9}" type="presOf" srcId="{C5D62067-3410-4B63-B85A-9C72D86BEF74}" destId="{A4E8F0AB-938E-4233-9A53-CF0E97AC9714}" srcOrd="0" destOrd="0" presId="urn:microsoft.com/office/officeart/2005/8/layout/radial6"/>
    <dgm:cxn modelId="{6A0C3486-0387-41EC-A158-D1C7A3ACA4B6}" type="presOf" srcId="{E8A56C61-43FE-4C0F-B2ED-058E0CF2C6DF}" destId="{98098534-91BC-44AE-AA64-BC9E35D1F528}" srcOrd="0" destOrd="0" presId="urn:microsoft.com/office/officeart/2005/8/layout/radial6"/>
    <dgm:cxn modelId="{F58BD299-F459-428D-B449-2BB7A9E0926A}" type="presOf" srcId="{38F6FC45-B639-40EF-9BB8-86B36DD93A82}" destId="{03B9B73C-AB69-4226-92FC-0AC44F546336}" srcOrd="0" destOrd="0" presId="urn:microsoft.com/office/officeart/2005/8/layout/radial6"/>
    <dgm:cxn modelId="{C4D25CBD-3F54-45CF-9357-2FDA7887A935}" type="presOf" srcId="{3780BEFE-09B6-4D6C-AD7B-BFE9A884D313}" destId="{6ED701E9-B6B5-4154-8412-43FF7AE0D39D}" srcOrd="0" destOrd="0" presId="urn:microsoft.com/office/officeart/2005/8/layout/radial6"/>
    <dgm:cxn modelId="{4E5F60BD-E2BE-4C4C-90C1-D261946E5AFB}" srcId="{38F6FC45-B639-40EF-9BB8-86B36DD93A82}" destId="{3780BEFE-09B6-4D6C-AD7B-BFE9A884D313}" srcOrd="4" destOrd="0" parTransId="{31C59550-17E0-4D20-9975-556E9D9E2878}" sibTransId="{BC188257-C6CD-4073-8DFE-C23CF78B4423}"/>
    <dgm:cxn modelId="{8243DAC4-0314-435F-9A83-3C738397ACCF}" type="presOf" srcId="{BC188257-C6CD-4073-8DFE-C23CF78B4423}" destId="{D2AD8F8D-A34A-40C7-8BD9-D5A0E5038247}" srcOrd="0" destOrd="0" presId="urn:microsoft.com/office/officeart/2005/8/layout/radial6"/>
    <dgm:cxn modelId="{510595C9-5F27-4BD9-AC5C-D529FB2E3E66}" type="presOf" srcId="{F6C9B045-F091-4E73-BE65-387DDCB1FD93}" destId="{4BE68145-A862-4E58-BCA8-28C1D2B9A152}" srcOrd="0" destOrd="0" presId="urn:microsoft.com/office/officeart/2005/8/layout/radial6"/>
    <dgm:cxn modelId="{861365D0-3B38-4786-91C9-028A405297E6}" type="presOf" srcId="{4A752C15-85F4-4CDF-8354-52C6221A1DD8}" destId="{C3CD4C31-9281-4BA5-928E-128C79BCCA7E}" srcOrd="0" destOrd="0" presId="urn:microsoft.com/office/officeart/2005/8/layout/radial6"/>
    <dgm:cxn modelId="{CE3F31E9-ADE9-4D32-83B2-D334AE9F4011}" type="presOf" srcId="{0FCB1A59-F11F-4284-AE2D-AEC2D333D3CB}" destId="{61957B5A-A683-4D1A-9C25-4A4B74890FC4}" srcOrd="0" destOrd="0" presId="urn:microsoft.com/office/officeart/2005/8/layout/radial6"/>
    <dgm:cxn modelId="{304EEFF4-E5E8-4881-B296-F004B1001960}" type="presOf" srcId="{703B0176-EE2F-4D86-89BE-07B4A31658E2}" destId="{386D0692-3DE6-4E2D-A61C-FF7BCDBCD41C}" srcOrd="0" destOrd="0" presId="urn:microsoft.com/office/officeart/2005/8/layout/radial6"/>
    <dgm:cxn modelId="{F95462A3-8837-4A20-93D5-FE2468DF1B81}" type="presParOf" srcId="{98098534-91BC-44AE-AA64-BC9E35D1F528}" destId="{03B9B73C-AB69-4226-92FC-0AC44F546336}" srcOrd="0" destOrd="0" presId="urn:microsoft.com/office/officeart/2005/8/layout/radial6"/>
    <dgm:cxn modelId="{90D95539-79A2-4A4B-91A9-4072D3CEA7D8}" type="presParOf" srcId="{98098534-91BC-44AE-AA64-BC9E35D1F528}" destId="{4BE68145-A862-4E58-BCA8-28C1D2B9A152}" srcOrd="1" destOrd="0" presId="urn:microsoft.com/office/officeart/2005/8/layout/radial6"/>
    <dgm:cxn modelId="{EBC5E9B4-CE9D-4908-908F-346A13148D9C}" type="presParOf" srcId="{98098534-91BC-44AE-AA64-BC9E35D1F528}" destId="{3400062E-F8C6-453C-965C-C4274A520585}" srcOrd="2" destOrd="0" presId="urn:microsoft.com/office/officeart/2005/8/layout/radial6"/>
    <dgm:cxn modelId="{800565C9-5D34-4A8A-BC95-AD1A5B877A67}" type="presParOf" srcId="{98098534-91BC-44AE-AA64-BC9E35D1F528}" destId="{C8765E2A-AD85-4269-9219-90E5D0EDC749}" srcOrd="3" destOrd="0" presId="urn:microsoft.com/office/officeart/2005/8/layout/radial6"/>
    <dgm:cxn modelId="{0578B437-B834-419B-B2A2-582EE19FD9C6}" type="presParOf" srcId="{98098534-91BC-44AE-AA64-BC9E35D1F528}" destId="{61957B5A-A683-4D1A-9C25-4A4B74890FC4}" srcOrd="4" destOrd="0" presId="urn:microsoft.com/office/officeart/2005/8/layout/radial6"/>
    <dgm:cxn modelId="{C7B1986A-301F-4C8D-8F39-3573FD3782C9}" type="presParOf" srcId="{98098534-91BC-44AE-AA64-BC9E35D1F528}" destId="{DF188D18-6D3D-41EF-A26D-4542CF2A9D98}" srcOrd="5" destOrd="0" presId="urn:microsoft.com/office/officeart/2005/8/layout/radial6"/>
    <dgm:cxn modelId="{B41F6631-6989-4A3B-BD18-ABF72A0DD6F7}" type="presParOf" srcId="{98098534-91BC-44AE-AA64-BC9E35D1F528}" destId="{A4E8F0AB-938E-4233-9A53-CF0E97AC9714}" srcOrd="6" destOrd="0" presId="urn:microsoft.com/office/officeart/2005/8/layout/radial6"/>
    <dgm:cxn modelId="{B6AD88E8-4E66-4F1A-AA90-9470CD47A96F}" type="presParOf" srcId="{98098534-91BC-44AE-AA64-BC9E35D1F528}" destId="{08E410F4-1F42-47C9-80E2-97581876D069}" srcOrd="7" destOrd="0" presId="urn:microsoft.com/office/officeart/2005/8/layout/radial6"/>
    <dgm:cxn modelId="{346BAF8A-7A98-41E1-900A-CB59C76839A3}" type="presParOf" srcId="{98098534-91BC-44AE-AA64-BC9E35D1F528}" destId="{4F661C8C-90AD-4388-9C46-B29ABBD084E4}" srcOrd="8" destOrd="0" presId="urn:microsoft.com/office/officeart/2005/8/layout/radial6"/>
    <dgm:cxn modelId="{ADA681C6-F7D2-4864-9269-4D0006679A3D}" type="presParOf" srcId="{98098534-91BC-44AE-AA64-BC9E35D1F528}" destId="{C3CD4C31-9281-4BA5-928E-128C79BCCA7E}" srcOrd="9" destOrd="0" presId="urn:microsoft.com/office/officeart/2005/8/layout/radial6"/>
    <dgm:cxn modelId="{E12F315E-380B-4BF2-A2FF-7EE19A00C054}" type="presParOf" srcId="{98098534-91BC-44AE-AA64-BC9E35D1F528}" destId="{C03CFA94-1C4F-4A9F-89DB-DBF6A759159A}" srcOrd="10" destOrd="0" presId="urn:microsoft.com/office/officeart/2005/8/layout/radial6"/>
    <dgm:cxn modelId="{71B20187-CD14-4FB7-A310-DE7203AB5030}" type="presParOf" srcId="{98098534-91BC-44AE-AA64-BC9E35D1F528}" destId="{C54E73B7-E6AE-4EA3-96A8-615D4A0433B6}" srcOrd="11" destOrd="0" presId="urn:microsoft.com/office/officeart/2005/8/layout/radial6"/>
    <dgm:cxn modelId="{D615AF6D-9FE0-46B8-8062-192C7F082860}" type="presParOf" srcId="{98098534-91BC-44AE-AA64-BC9E35D1F528}" destId="{386D0692-3DE6-4E2D-A61C-FF7BCDBCD41C}" srcOrd="12" destOrd="0" presId="urn:microsoft.com/office/officeart/2005/8/layout/radial6"/>
    <dgm:cxn modelId="{E42656A3-5403-45C2-A1A6-DE2CD789FC8B}" type="presParOf" srcId="{98098534-91BC-44AE-AA64-BC9E35D1F528}" destId="{6ED701E9-B6B5-4154-8412-43FF7AE0D39D}" srcOrd="13" destOrd="0" presId="urn:microsoft.com/office/officeart/2005/8/layout/radial6"/>
    <dgm:cxn modelId="{300D68A1-79A5-456E-ADFB-4C6A99CBF2F2}" type="presParOf" srcId="{98098534-91BC-44AE-AA64-BC9E35D1F528}" destId="{88797994-77AE-4185-951F-58EC0DCA5A7E}" srcOrd="14" destOrd="0" presId="urn:microsoft.com/office/officeart/2005/8/layout/radial6"/>
    <dgm:cxn modelId="{A6CD535F-838A-4056-8C26-B8C6D485D02C}" type="presParOf" srcId="{98098534-91BC-44AE-AA64-BC9E35D1F528}" destId="{D2AD8F8D-A34A-40C7-8BD9-D5A0E503824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A56C61-43FE-4C0F-B2ED-058E0CF2C6D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8F6FC45-B639-40EF-9BB8-86B36DD93A82}">
      <dgm:prSet phldrT="[Text]"/>
      <dgm:spPr/>
      <dgm:t>
        <a:bodyPr/>
        <a:lstStyle/>
        <a:p>
          <a:r>
            <a:rPr lang="en-US" dirty="0"/>
            <a:t>ISS Core Elements</a:t>
          </a:r>
        </a:p>
      </dgm:t>
    </dgm:pt>
    <dgm:pt modelId="{A1E006CD-BE50-4E74-8869-AF7B091BF7A4}" type="parTrans" cxnId="{7E05B509-46FF-4E22-9513-A70A64990B6B}">
      <dgm:prSet/>
      <dgm:spPr/>
      <dgm:t>
        <a:bodyPr/>
        <a:lstStyle/>
        <a:p>
          <a:endParaRPr lang="en-US"/>
        </a:p>
      </dgm:t>
    </dgm:pt>
    <dgm:pt modelId="{5A71A561-721A-4F37-938A-7F75E05D388C}" type="sibTrans" cxnId="{7E05B509-46FF-4E22-9513-A70A64990B6B}">
      <dgm:prSet/>
      <dgm:spPr/>
      <dgm:t>
        <a:bodyPr/>
        <a:lstStyle/>
        <a:p>
          <a:endParaRPr lang="en-US"/>
        </a:p>
      </dgm:t>
    </dgm:pt>
    <dgm:pt modelId="{F6C9B045-F091-4E73-BE65-387DDCB1FD93}">
      <dgm:prSet phldrT="[Text]"/>
      <dgm:spPr>
        <a:solidFill>
          <a:schemeClr val="accent6"/>
        </a:solidFill>
      </dgm:spPr>
      <dgm:t>
        <a:bodyPr/>
        <a:lstStyle/>
        <a:p>
          <a:r>
            <a:rPr lang="en-US" dirty="0"/>
            <a:t>Assessment of Need</a:t>
          </a:r>
        </a:p>
      </dgm:t>
    </dgm:pt>
    <dgm:pt modelId="{87DA7C5B-B713-4E8A-8C30-39D3881A70EA}" type="parTrans" cxnId="{592A504B-D14F-42CA-A8B7-2536DB5A42A2}">
      <dgm:prSet/>
      <dgm:spPr/>
      <dgm:t>
        <a:bodyPr/>
        <a:lstStyle/>
        <a:p>
          <a:endParaRPr lang="en-US"/>
        </a:p>
      </dgm:t>
    </dgm:pt>
    <dgm:pt modelId="{9792EB8F-893D-4660-BF8D-3D8080BA2FE7}" type="sibTrans" cxnId="{592A504B-D14F-42CA-A8B7-2536DB5A42A2}">
      <dgm:prSet/>
      <dgm:spPr/>
      <dgm:t>
        <a:bodyPr/>
        <a:lstStyle/>
        <a:p>
          <a:endParaRPr lang="en-US"/>
        </a:p>
      </dgm:t>
    </dgm:pt>
    <dgm:pt modelId="{0FCB1A59-F11F-4284-AE2D-AEC2D333D3CB}">
      <dgm:prSet phldrT="[Text]"/>
      <dgm:spPr>
        <a:solidFill>
          <a:schemeClr val="accent3"/>
        </a:solidFill>
        <a:ln w="57150">
          <a:solidFill>
            <a:schemeClr val="tx2"/>
          </a:solidFill>
        </a:ln>
      </dgm:spPr>
      <dgm:t>
        <a:bodyPr/>
        <a:lstStyle/>
        <a:p>
          <a:r>
            <a:rPr lang="en-US" dirty="0"/>
            <a:t>Identification of Career Pathway </a:t>
          </a:r>
        </a:p>
      </dgm:t>
    </dgm:pt>
    <dgm:pt modelId="{71E26145-CA48-48E4-AEAF-8EBDBC206189}" type="parTrans" cxnId="{8FB82C43-587D-4A69-A087-49F94E740FB2}">
      <dgm:prSet/>
      <dgm:spPr/>
      <dgm:t>
        <a:bodyPr/>
        <a:lstStyle/>
        <a:p>
          <a:endParaRPr lang="en-US"/>
        </a:p>
      </dgm:t>
    </dgm:pt>
    <dgm:pt modelId="{C5D62067-3410-4B63-B85A-9C72D86BEF74}" type="sibTrans" cxnId="{8FB82C43-587D-4A69-A087-49F94E740FB2}">
      <dgm:prSet/>
      <dgm:spPr/>
      <dgm:t>
        <a:bodyPr/>
        <a:lstStyle/>
        <a:p>
          <a:endParaRPr lang="en-US"/>
        </a:p>
      </dgm:t>
    </dgm:pt>
    <dgm:pt modelId="{C84DFA79-8991-45F6-8B02-8E96A17EE032}">
      <dgm:prSet phldrT="[Text]"/>
      <dgm:spPr>
        <a:solidFill>
          <a:schemeClr val="accent4"/>
        </a:solidFill>
        <a:ln w="76200">
          <a:solidFill>
            <a:schemeClr val="tx2"/>
          </a:solidFill>
        </a:ln>
      </dgm:spPr>
      <dgm:t>
        <a:bodyPr/>
        <a:lstStyle/>
        <a:p>
          <a:r>
            <a:rPr lang="en-US" dirty="0"/>
            <a:t>Connection to WIOA Performance Indicators </a:t>
          </a:r>
        </a:p>
      </dgm:t>
    </dgm:pt>
    <dgm:pt modelId="{E8978912-DE24-4F39-BDCE-F43624ABF916}" type="parTrans" cxnId="{8C7F1E74-C337-44B6-B4AA-775D18DEA655}">
      <dgm:prSet/>
      <dgm:spPr/>
      <dgm:t>
        <a:bodyPr/>
        <a:lstStyle/>
        <a:p>
          <a:endParaRPr lang="en-US"/>
        </a:p>
      </dgm:t>
    </dgm:pt>
    <dgm:pt modelId="{4A752C15-85F4-4CDF-8354-52C6221A1DD8}" type="sibTrans" cxnId="{8C7F1E74-C337-44B6-B4AA-775D18DEA655}">
      <dgm:prSet/>
      <dgm:spPr/>
      <dgm:t>
        <a:bodyPr/>
        <a:lstStyle/>
        <a:p>
          <a:endParaRPr lang="en-US"/>
        </a:p>
      </dgm:t>
    </dgm:pt>
    <dgm:pt modelId="{F4CBDC30-A222-4250-B069-9CB560FD4BDA}">
      <dgm:prSet phldrT="[Text]"/>
      <dgm:spPr>
        <a:solidFill>
          <a:schemeClr val="accent5"/>
        </a:solidFill>
      </dgm:spPr>
      <dgm:t>
        <a:bodyPr/>
        <a:lstStyle/>
        <a:p>
          <a:r>
            <a:rPr lang="en-US" dirty="0"/>
            <a:t>Planned and Actual WIOA Services</a:t>
          </a:r>
        </a:p>
      </dgm:t>
    </dgm:pt>
    <dgm:pt modelId="{861EDFB5-4BE9-4248-A443-3D1E0D84B227}" type="parTrans" cxnId="{3EA2E108-A468-4F02-A60A-0437DE6F28B0}">
      <dgm:prSet/>
      <dgm:spPr/>
      <dgm:t>
        <a:bodyPr/>
        <a:lstStyle/>
        <a:p>
          <a:endParaRPr lang="en-US"/>
        </a:p>
      </dgm:t>
    </dgm:pt>
    <dgm:pt modelId="{703B0176-EE2F-4D86-89BE-07B4A31658E2}" type="sibTrans" cxnId="{3EA2E108-A468-4F02-A60A-0437DE6F28B0}">
      <dgm:prSet/>
      <dgm:spPr/>
      <dgm:t>
        <a:bodyPr/>
        <a:lstStyle/>
        <a:p>
          <a:endParaRPr lang="en-US"/>
        </a:p>
      </dgm:t>
    </dgm:pt>
    <dgm:pt modelId="{3780BEFE-09B6-4D6C-AD7B-BFE9A884D313}">
      <dgm:prSet/>
      <dgm:spPr>
        <a:solidFill>
          <a:schemeClr val="bg2">
            <a:lumMod val="75000"/>
          </a:schemeClr>
        </a:solidFill>
      </dgm:spPr>
      <dgm:t>
        <a:bodyPr/>
        <a:lstStyle/>
        <a:p>
          <a:r>
            <a:rPr lang="en-US" dirty="0"/>
            <a:t>Referrals for Partner Services</a:t>
          </a:r>
        </a:p>
      </dgm:t>
    </dgm:pt>
    <dgm:pt modelId="{31C59550-17E0-4D20-9975-556E9D9E2878}" type="parTrans" cxnId="{4E5F60BD-E2BE-4C4C-90C1-D261946E5AFB}">
      <dgm:prSet/>
      <dgm:spPr/>
      <dgm:t>
        <a:bodyPr/>
        <a:lstStyle/>
        <a:p>
          <a:endParaRPr lang="en-US"/>
        </a:p>
      </dgm:t>
    </dgm:pt>
    <dgm:pt modelId="{BC188257-C6CD-4073-8DFE-C23CF78B4423}" type="sibTrans" cxnId="{4E5F60BD-E2BE-4C4C-90C1-D261946E5AFB}">
      <dgm:prSet/>
      <dgm:spPr/>
      <dgm:t>
        <a:bodyPr/>
        <a:lstStyle/>
        <a:p>
          <a:endParaRPr lang="en-US"/>
        </a:p>
      </dgm:t>
    </dgm:pt>
    <dgm:pt modelId="{98098534-91BC-44AE-AA64-BC9E35D1F528}" type="pres">
      <dgm:prSet presAssocID="{E8A56C61-43FE-4C0F-B2ED-058E0CF2C6DF}" presName="Name0" presStyleCnt="0">
        <dgm:presLayoutVars>
          <dgm:chMax val="1"/>
          <dgm:dir/>
          <dgm:animLvl val="ctr"/>
          <dgm:resizeHandles val="exact"/>
        </dgm:presLayoutVars>
      </dgm:prSet>
      <dgm:spPr/>
    </dgm:pt>
    <dgm:pt modelId="{03B9B73C-AB69-4226-92FC-0AC44F546336}" type="pres">
      <dgm:prSet presAssocID="{38F6FC45-B639-40EF-9BB8-86B36DD93A82}" presName="centerShape" presStyleLbl="node0" presStyleIdx="0" presStyleCnt="1"/>
      <dgm:spPr/>
    </dgm:pt>
    <dgm:pt modelId="{4BE68145-A862-4E58-BCA8-28C1D2B9A152}" type="pres">
      <dgm:prSet presAssocID="{F6C9B045-F091-4E73-BE65-387DDCB1FD93}" presName="node" presStyleLbl="node1" presStyleIdx="0" presStyleCnt="5">
        <dgm:presLayoutVars>
          <dgm:bulletEnabled val="1"/>
        </dgm:presLayoutVars>
      </dgm:prSet>
      <dgm:spPr/>
    </dgm:pt>
    <dgm:pt modelId="{3400062E-F8C6-453C-965C-C4274A520585}" type="pres">
      <dgm:prSet presAssocID="{F6C9B045-F091-4E73-BE65-387DDCB1FD93}" presName="dummy" presStyleCnt="0"/>
      <dgm:spPr/>
    </dgm:pt>
    <dgm:pt modelId="{C8765E2A-AD85-4269-9219-90E5D0EDC749}" type="pres">
      <dgm:prSet presAssocID="{9792EB8F-893D-4660-BF8D-3D8080BA2FE7}" presName="sibTrans" presStyleLbl="sibTrans2D1" presStyleIdx="0" presStyleCnt="5"/>
      <dgm:spPr/>
    </dgm:pt>
    <dgm:pt modelId="{61957B5A-A683-4D1A-9C25-4A4B74890FC4}" type="pres">
      <dgm:prSet presAssocID="{0FCB1A59-F11F-4284-AE2D-AEC2D333D3CB}" presName="node" presStyleLbl="node1" presStyleIdx="1" presStyleCnt="5">
        <dgm:presLayoutVars>
          <dgm:bulletEnabled val="1"/>
        </dgm:presLayoutVars>
      </dgm:prSet>
      <dgm:spPr/>
    </dgm:pt>
    <dgm:pt modelId="{DF188D18-6D3D-41EF-A26D-4542CF2A9D98}" type="pres">
      <dgm:prSet presAssocID="{0FCB1A59-F11F-4284-AE2D-AEC2D333D3CB}" presName="dummy" presStyleCnt="0"/>
      <dgm:spPr/>
    </dgm:pt>
    <dgm:pt modelId="{A4E8F0AB-938E-4233-9A53-CF0E97AC9714}" type="pres">
      <dgm:prSet presAssocID="{C5D62067-3410-4B63-B85A-9C72D86BEF74}" presName="sibTrans" presStyleLbl="sibTrans2D1" presStyleIdx="1" presStyleCnt="5"/>
      <dgm:spPr/>
    </dgm:pt>
    <dgm:pt modelId="{08E410F4-1F42-47C9-80E2-97581876D069}" type="pres">
      <dgm:prSet presAssocID="{C84DFA79-8991-45F6-8B02-8E96A17EE032}" presName="node" presStyleLbl="node1" presStyleIdx="2" presStyleCnt="5">
        <dgm:presLayoutVars>
          <dgm:bulletEnabled val="1"/>
        </dgm:presLayoutVars>
      </dgm:prSet>
      <dgm:spPr/>
    </dgm:pt>
    <dgm:pt modelId="{4F661C8C-90AD-4388-9C46-B29ABBD084E4}" type="pres">
      <dgm:prSet presAssocID="{C84DFA79-8991-45F6-8B02-8E96A17EE032}" presName="dummy" presStyleCnt="0"/>
      <dgm:spPr/>
    </dgm:pt>
    <dgm:pt modelId="{C3CD4C31-9281-4BA5-928E-128C79BCCA7E}" type="pres">
      <dgm:prSet presAssocID="{4A752C15-85F4-4CDF-8354-52C6221A1DD8}" presName="sibTrans" presStyleLbl="sibTrans2D1" presStyleIdx="2" presStyleCnt="5"/>
      <dgm:spPr/>
    </dgm:pt>
    <dgm:pt modelId="{C03CFA94-1C4F-4A9F-89DB-DBF6A759159A}" type="pres">
      <dgm:prSet presAssocID="{F4CBDC30-A222-4250-B069-9CB560FD4BDA}" presName="node" presStyleLbl="node1" presStyleIdx="3" presStyleCnt="5">
        <dgm:presLayoutVars>
          <dgm:bulletEnabled val="1"/>
        </dgm:presLayoutVars>
      </dgm:prSet>
      <dgm:spPr/>
    </dgm:pt>
    <dgm:pt modelId="{C54E73B7-E6AE-4EA3-96A8-615D4A0433B6}" type="pres">
      <dgm:prSet presAssocID="{F4CBDC30-A222-4250-B069-9CB560FD4BDA}" presName="dummy" presStyleCnt="0"/>
      <dgm:spPr/>
    </dgm:pt>
    <dgm:pt modelId="{386D0692-3DE6-4E2D-A61C-FF7BCDBCD41C}" type="pres">
      <dgm:prSet presAssocID="{703B0176-EE2F-4D86-89BE-07B4A31658E2}" presName="sibTrans" presStyleLbl="sibTrans2D1" presStyleIdx="3" presStyleCnt="5"/>
      <dgm:spPr/>
    </dgm:pt>
    <dgm:pt modelId="{6ED701E9-B6B5-4154-8412-43FF7AE0D39D}" type="pres">
      <dgm:prSet presAssocID="{3780BEFE-09B6-4D6C-AD7B-BFE9A884D313}" presName="node" presStyleLbl="node1" presStyleIdx="4" presStyleCnt="5">
        <dgm:presLayoutVars>
          <dgm:bulletEnabled val="1"/>
        </dgm:presLayoutVars>
      </dgm:prSet>
      <dgm:spPr/>
    </dgm:pt>
    <dgm:pt modelId="{88797994-77AE-4185-951F-58EC0DCA5A7E}" type="pres">
      <dgm:prSet presAssocID="{3780BEFE-09B6-4D6C-AD7B-BFE9A884D313}" presName="dummy" presStyleCnt="0"/>
      <dgm:spPr/>
    </dgm:pt>
    <dgm:pt modelId="{D2AD8F8D-A34A-40C7-8BD9-D5A0E5038247}" type="pres">
      <dgm:prSet presAssocID="{BC188257-C6CD-4073-8DFE-C23CF78B4423}" presName="sibTrans" presStyleLbl="sibTrans2D1" presStyleIdx="4" presStyleCnt="5"/>
      <dgm:spPr/>
    </dgm:pt>
  </dgm:ptLst>
  <dgm:cxnLst>
    <dgm:cxn modelId="{3EA2E108-A468-4F02-A60A-0437DE6F28B0}" srcId="{38F6FC45-B639-40EF-9BB8-86B36DD93A82}" destId="{F4CBDC30-A222-4250-B069-9CB560FD4BDA}" srcOrd="3" destOrd="0" parTransId="{861EDFB5-4BE9-4248-A443-3D1E0D84B227}" sibTransId="{703B0176-EE2F-4D86-89BE-07B4A31658E2}"/>
    <dgm:cxn modelId="{7E05B509-46FF-4E22-9513-A70A64990B6B}" srcId="{E8A56C61-43FE-4C0F-B2ED-058E0CF2C6DF}" destId="{38F6FC45-B639-40EF-9BB8-86B36DD93A82}" srcOrd="0" destOrd="0" parTransId="{A1E006CD-BE50-4E74-8869-AF7B091BF7A4}" sibTransId="{5A71A561-721A-4F37-938A-7F75E05D388C}"/>
    <dgm:cxn modelId="{808A9019-EC45-4506-8739-8D5F05EFA4BA}" type="presOf" srcId="{C84DFA79-8991-45F6-8B02-8E96A17EE032}" destId="{08E410F4-1F42-47C9-80E2-97581876D069}" srcOrd="0" destOrd="0" presId="urn:microsoft.com/office/officeart/2005/8/layout/radial6"/>
    <dgm:cxn modelId="{3409E31E-2FAB-4557-BB56-92B3ACC534BD}" type="presOf" srcId="{F4CBDC30-A222-4250-B069-9CB560FD4BDA}" destId="{C03CFA94-1C4F-4A9F-89DB-DBF6A759159A}" srcOrd="0" destOrd="0" presId="urn:microsoft.com/office/officeart/2005/8/layout/radial6"/>
    <dgm:cxn modelId="{59AD492A-FCA7-4A19-B479-F7C5AA99A422}" type="presOf" srcId="{9792EB8F-893D-4660-BF8D-3D8080BA2FE7}" destId="{C8765E2A-AD85-4269-9219-90E5D0EDC749}" srcOrd="0" destOrd="0" presId="urn:microsoft.com/office/officeart/2005/8/layout/radial6"/>
    <dgm:cxn modelId="{8FB82C43-587D-4A69-A087-49F94E740FB2}" srcId="{38F6FC45-B639-40EF-9BB8-86B36DD93A82}" destId="{0FCB1A59-F11F-4284-AE2D-AEC2D333D3CB}" srcOrd="1" destOrd="0" parTransId="{71E26145-CA48-48E4-AEAF-8EBDBC206189}" sibTransId="{C5D62067-3410-4B63-B85A-9C72D86BEF74}"/>
    <dgm:cxn modelId="{592A504B-D14F-42CA-A8B7-2536DB5A42A2}" srcId="{38F6FC45-B639-40EF-9BB8-86B36DD93A82}" destId="{F6C9B045-F091-4E73-BE65-387DDCB1FD93}" srcOrd="0" destOrd="0" parTransId="{87DA7C5B-B713-4E8A-8C30-39D3881A70EA}" sibTransId="{9792EB8F-893D-4660-BF8D-3D8080BA2FE7}"/>
    <dgm:cxn modelId="{8C7F1E74-C337-44B6-B4AA-775D18DEA655}" srcId="{38F6FC45-B639-40EF-9BB8-86B36DD93A82}" destId="{C84DFA79-8991-45F6-8B02-8E96A17EE032}" srcOrd="2" destOrd="0" parTransId="{E8978912-DE24-4F39-BDCE-F43624ABF916}" sibTransId="{4A752C15-85F4-4CDF-8354-52C6221A1DD8}"/>
    <dgm:cxn modelId="{4D81EB80-8BF9-40A5-8A74-1EE601E264E9}" type="presOf" srcId="{C5D62067-3410-4B63-B85A-9C72D86BEF74}" destId="{A4E8F0AB-938E-4233-9A53-CF0E97AC9714}" srcOrd="0" destOrd="0" presId="urn:microsoft.com/office/officeart/2005/8/layout/radial6"/>
    <dgm:cxn modelId="{6A0C3486-0387-41EC-A158-D1C7A3ACA4B6}" type="presOf" srcId="{E8A56C61-43FE-4C0F-B2ED-058E0CF2C6DF}" destId="{98098534-91BC-44AE-AA64-BC9E35D1F528}" srcOrd="0" destOrd="0" presId="urn:microsoft.com/office/officeart/2005/8/layout/radial6"/>
    <dgm:cxn modelId="{F58BD299-F459-428D-B449-2BB7A9E0926A}" type="presOf" srcId="{38F6FC45-B639-40EF-9BB8-86B36DD93A82}" destId="{03B9B73C-AB69-4226-92FC-0AC44F546336}" srcOrd="0" destOrd="0" presId="urn:microsoft.com/office/officeart/2005/8/layout/radial6"/>
    <dgm:cxn modelId="{C4D25CBD-3F54-45CF-9357-2FDA7887A935}" type="presOf" srcId="{3780BEFE-09B6-4D6C-AD7B-BFE9A884D313}" destId="{6ED701E9-B6B5-4154-8412-43FF7AE0D39D}" srcOrd="0" destOrd="0" presId="urn:microsoft.com/office/officeart/2005/8/layout/radial6"/>
    <dgm:cxn modelId="{4E5F60BD-E2BE-4C4C-90C1-D261946E5AFB}" srcId="{38F6FC45-B639-40EF-9BB8-86B36DD93A82}" destId="{3780BEFE-09B6-4D6C-AD7B-BFE9A884D313}" srcOrd="4" destOrd="0" parTransId="{31C59550-17E0-4D20-9975-556E9D9E2878}" sibTransId="{BC188257-C6CD-4073-8DFE-C23CF78B4423}"/>
    <dgm:cxn modelId="{8243DAC4-0314-435F-9A83-3C738397ACCF}" type="presOf" srcId="{BC188257-C6CD-4073-8DFE-C23CF78B4423}" destId="{D2AD8F8D-A34A-40C7-8BD9-D5A0E5038247}" srcOrd="0" destOrd="0" presId="urn:microsoft.com/office/officeart/2005/8/layout/radial6"/>
    <dgm:cxn modelId="{510595C9-5F27-4BD9-AC5C-D529FB2E3E66}" type="presOf" srcId="{F6C9B045-F091-4E73-BE65-387DDCB1FD93}" destId="{4BE68145-A862-4E58-BCA8-28C1D2B9A152}" srcOrd="0" destOrd="0" presId="urn:microsoft.com/office/officeart/2005/8/layout/radial6"/>
    <dgm:cxn modelId="{861365D0-3B38-4786-91C9-028A405297E6}" type="presOf" srcId="{4A752C15-85F4-4CDF-8354-52C6221A1DD8}" destId="{C3CD4C31-9281-4BA5-928E-128C79BCCA7E}" srcOrd="0" destOrd="0" presId="urn:microsoft.com/office/officeart/2005/8/layout/radial6"/>
    <dgm:cxn modelId="{CE3F31E9-ADE9-4D32-83B2-D334AE9F4011}" type="presOf" srcId="{0FCB1A59-F11F-4284-AE2D-AEC2D333D3CB}" destId="{61957B5A-A683-4D1A-9C25-4A4B74890FC4}" srcOrd="0" destOrd="0" presId="urn:microsoft.com/office/officeart/2005/8/layout/radial6"/>
    <dgm:cxn modelId="{304EEFF4-E5E8-4881-B296-F004B1001960}" type="presOf" srcId="{703B0176-EE2F-4D86-89BE-07B4A31658E2}" destId="{386D0692-3DE6-4E2D-A61C-FF7BCDBCD41C}" srcOrd="0" destOrd="0" presId="urn:microsoft.com/office/officeart/2005/8/layout/radial6"/>
    <dgm:cxn modelId="{F95462A3-8837-4A20-93D5-FE2468DF1B81}" type="presParOf" srcId="{98098534-91BC-44AE-AA64-BC9E35D1F528}" destId="{03B9B73C-AB69-4226-92FC-0AC44F546336}" srcOrd="0" destOrd="0" presId="urn:microsoft.com/office/officeart/2005/8/layout/radial6"/>
    <dgm:cxn modelId="{90D95539-79A2-4A4B-91A9-4072D3CEA7D8}" type="presParOf" srcId="{98098534-91BC-44AE-AA64-BC9E35D1F528}" destId="{4BE68145-A862-4E58-BCA8-28C1D2B9A152}" srcOrd="1" destOrd="0" presId="urn:microsoft.com/office/officeart/2005/8/layout/radial6"/>
    <dgm:cxn modelId="{EBC5E9B4-CE9D-4908-908F-346A13148D9C}" type="presParOf" srcId="{98098534-91BC-44AE-AA64-BC9E35D1F528}" destId="{3400062E-F8C6-453C-965C-C4274A520585}" srcOrd="2" destOrd="0" presId="urn:microsoft.com/office/officeart/2005/8/layout/radial6"/>
    <dgm:cxn modelId="{800565C9-5D34-4A8A-BC95-AD1A5B877A67}" type="presParOf" srcId="{98098534-91BC-44AE-AA64-BC9E35D1F528}" destId="{C8765E2A-AD85-4269-9219-90E5D0EDC749}" srcOrd="3" destOrd="0" presId="urn:microsoft.com/office/officeart/2005/8/layout/radial6"/>
    <dgm:cxn modelId="{0578B437-B834-419B-B2A2-582EE19FD9C6}" type="presParOf" srcId="{98098534-91BC-44AE-AA64-BC9E35D1F528}" destId="{61957B5A-A683-4D1A-9C25-4A4B74890FC4}" srcOrd="4" destOrd="0" presId="urn:microsoft.com/office/officeart/2005/8/layout/radial6"/>
    <dgm:cxn modelId="{C7B1986A-301F-4C8D-8F39-3573FD3782C9}" type="presParOf" srcId="{98098534-91BC-44AE-AA64-BC9E35D1F528}" destId="{DF188D18-6D3D-41EF-A26D-4542CF2A9D98}" srcOrd="5" destOrd="0" presId="urn:microsoft.com/office/officeart/2005/8/layout/radial6"/>
    <dgm:cxn modelId="{B41F6631-6989-4A3B-BD18-ABF72A0DD6F7}" type="presParOf" srcId="{98098534-91BC-44AE-AA64-BC9E35D1F528}" destId="{A4E8F0AB-938E-4233-9A53-CF0E97AC9714}" srcOrd="6" destOrd="0" presId="urn:microsoft.com/office/officeart/2005/8/layout/radial6"/>
    <dgm:cxn modelId="{B6AD88E8-4E66-4F1A-AA90-9470CD47A96F}" type="presParOf" srcId="{98098534-91BC-44AE-AA64-BC9E35D1F528}" destId="{08E410F4-1F42-47C9-80E2-97581876D069}" srcOrd="7" destOrd="0" presId="urn:microsoft.com/office/officeart/2005/8/layout/radial6"/>
    <dgm:cxn modelId="{346BAF8A-7A98-41E1-900A-CB59C76839A3}" type="presParOf" srcId="{98098534-91BC-44AE-AA64-BC9E35D1F528}" destId="{4F661C8C-90AD-4388-9C46-B29ABBD084E4}" srcOrd="8" destOrd="0" presId="urn:microsoft.com/office/officeart/2005/8/layout/radial6"/>
    <dgm:cxn modelId="{ADA681C6-F7D2-4864-9269-4D0006679A3D}" type="presParOf" srcId="{98098534-91BC-44AE-AA64-BC9E35D1F528}" destId="{C3CD4C31-9281-4BA5-928E-128C79BCCA7E}" srcOrd="9" destOrd="0" presId="urn:microsoft.com/office/officeart/2005/8/layout/radial6"/>
    <dgm:cxn modelId="{E12F315E-380B-4BF2-A2FF-7EE19A00C054}" type="presParOf" srcId="{98098534-91BC-44AE-AA64-BC9E35D1F528}" destId="{C03CFA94-1C4F-4A9F-89DB-DBF6A759159A}" srcOrd="10" destOrd="0" presId="urn:microsoft.com/office/officeart/2005/8/layout/radial6"/>
    <dgm:cxn modelId="{71B20187-CD14-4FB7-A310-DE7203AB5030}" type="presParOf" srcId="{98098534-91BC-44AE-AA64-BC9E35D1F528}" destId="{C54E73B7-E6AE-4EA3-96A8-615D4A0433B6}" srcOrd="11" destOrd="0" presId="urn:microsoft.com/office/officeart/2005/8/layout/radial6"/>
    <dgm:cxn modelId="{D615AF6D-9FE0-46B8-8062-192C7F082860}" type="presParOf" srcId="{98098534-91BC-44AE-AA64-BC9E35D1F528}" destId="{386D0692-3DE6-4E2D-A61C-FF7BCDBCD41C}" srcOrd="12" destOrd="0" presId="urn:microsoft.com/office/officeart/2005/8/layout/radial6"/>
    <dgm:cxn modelId="{E42656A3-5403-45C2-A1A6-DE2CD789FC8B}" type="presParOf" srcId="{98098534-91BC-44AE-AA64-BC9E35D1F528}" destId="{6ED701E9-B6B5-4154-8412-43FF7AE0D39D}" srcOrd="13" destOrd="0" presId="urn:microsoft.com/office/officeart/2005/8/layout/radial6"/>
    <dgm:cxn modelId="{300D68A1-79A5-456E-ADFB-4C6A99CBF2F2}" type="presParOf" srcId="{98098534-91BC-44AE-AA64-BC9E35D1F528}" destId="{88797994-77AE-4185-951F-58EC0DCA5A7E}" srcOrd="14" destOrd="0" presId="urn:microsoft.com/office/officeart/2005/8/layout/radial6"/>
    <dgm:cxn modelId="{A6CD535F-838A-4056-8C26-B8C6D485D02C}" type="presParOf" srcId="{98098534-91BC-44AE-AA64-BC9E35D1F528}" destId="{D2AD8F8D-A34A-40C7-8BD9-D5A0E503824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A56C61-43FE-4C0F-B2ED-058E0CF2C6D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8F6FC45-B639-40EF-9BB8-86B36DD93A82}">
      <dgm:prSet phldrT="[Text]"/>
      <dgm:spPr/>
      <dgm:t>
        <a:bodyPr/>
        <a:lstStyle/>
        <a:p>
          <a:r>
            <a:rPr lang="en-US" dirty="0"/>
            <a:t>ISS Core Elements</a:t>
          </a:r>
        </a:p>
      </dgm:t>
    </dgm:pt>
    <dgm:pt modelId="{A1E006CD-BE50-4E74-8869-AF7B091BF7A4}" type="parTrans" cxnId="{7E05B509-46FF-4E22-9513-A70A64990B6B}">
      <dgm:prSet/>
      <dgm:spPr/>
      <dgm:t>
        <a:bodyPr/>
        <a:lstStyle/>
        <a:p>
          <a:endParaRPr lang="en-US"/>
        </a:p>
      </dgm:t>
    </dgm:pt>
    <dgm:pt modelId="{5A71A561-721A-4F37-938A-7F75E05D388C}" type="sibTrans" cxnId="{7E05B509-46FF-4E22-9513-A70A64990B6B}">
      <dgm:prSet/>
      <dgm:spPr/>
      <dgm:t>
        <a:bodyPr/>
        <a:lstStyle/>
        <a:p>
          <a:endParaRPr lang="en-US"/>
        </a:p>
      </dgm:t>
    </dgm:pt>
    <dgm:pt modelId="{F6C9B045-F091-4E73-BE65-387DDCB1FD93}">
      <dgm:prSet phldrT="[Text]"/>
      <dgm:spPr>
        <a:solidFill>
          <a:schemeClr val="accent6"/>
        </a:solidFill>
      </dgm:spPr>
      <dgm:t>
        <a:bodyPr/>
        <a:lstStyle/>
        <a:p>
          <a:r>
            <a:rPr lang="en-US" dirty="0"/>
            <a:t>Assessment of Need</a:t>
          </a:r>
        </a:p>
      </dgm:t>
    </dgm:pt>
    <dgm:pt modelId="{87DA7C5B-B713-4E8A-8C30-39D3881A70EA}" type="parTrans" cxnId="{592A504B-D14F-42CA-A8B7-2536DB5A42A2}">
      <dgm:prSet/>
      <dgm:spPr/>
      <dgm:t>
        <a:bodyPr/>
        <a:lstStyle/>
        <a:p>
          <a:endParaRPr lang="en-US"/>
        </a:p>
      </dgm:t>
    </dgm:pt>
    <dgm:pt modelId="{9792EB8F-893D-4660-BF8D-3D8080BA2FE7}" type="sibTrans" cxnId="{592A504B-D14F-42CA-A8B7-2536DB5A42A2}">
      <dgm:prSet/>
      <dgm:spPr/>
      <dgm:t>
        <a:bodyPr/>
        <a:lstStyle/>
        <a:p>
          <a:endParaRPr lang="en-US"/>
        </a:p>
      </dgm:t>
    </dgm:pt>
    <dgm:pt modelId="{0FCB1A59-F11F-4284-AE2D-AEC2D333D3CB}">
      <dgm:prSet phldrT="[Text]"/>
      <dgm:spPr>
        <a:solidFill>
          <a:schemeClr val="accent3"/>
        </a:solidFill>
      </dgm:spPr>
      <dgm:t>
        <a:bodyPr/>
        <a:lstStyle/>
        <a:p>
          <a:r>
            <a:rPr lang="en-US" dirty="0"/>
            <a:t>Identification of Career Pathway </a:t>
          </a:r>
        </a:p>
      </dgm:t>
    </dgm:pt>
    <dgm:pt modelId="{71E26145-CA48-48E4-AEAF-8EBDBC206189}" type="parTrans" cxnId="{8FB82C43-587D-4A69-A087-49F94E740FB2}">
      <dgm:prSet/>
      <dgm:spPr/>
      <dgm:t>
        <a:bodyPr/>
        <a:lstStyle/>
        <a:p>
          <a:endParaRPr lang="en-US"/>
        </a:p>
      </dgm:t>
    </dgm:pt>
    <dgm:pt modelId="{C5D62067-3410-4B63-B85A-9C72D86BEF74}" type="sibTrans" cxnId="{8FB82C43-587D-4A69-A087-49F94E740FB2}">
      <dgm:prSet/>
      <dgm:spPr/>
      <dgm:t>
        <a:bodyPr/>
        <a:lstStyle/>
        <a:p>
          <a:endParaRPr lang="en-US"/>
        </a:p>
      </dgm:t>
    </dgm:pt>
    <dgm:pt modelId="{C84DFA79-8991-45F6-8B02-8E96A17EE032}">
      <dgm:prSet phldrT="[Text]"/>
      <dgm:spPr>
        <a:solidFill>
          <a:schemeClr val="accent4"/>
        </a:solidFill>
      </dgm:spPr>
      <dgm:t>
        <a:bodyPr/>
        <a:lstStyle/>
        <a:p>
          <a:r>
            <a:rPr lang="en-US" dirty="0"/>
            <a:t>Connection to WIOA Performance Indicators </a:t>
          </a:r>
        </a:p>
      </dgm:t>
    </dgm:pt>
    <dgm:pt modelId="{E8978912-DE24-4F39-BDCE-F43624ABF916}" type="parTrans" cxnId="{8C7F1E74-C337-44B6-B4AA-775D18DEA655}">
      <dgm:prSet/>
      <dgm:spPr/>
      <dgm:t>
        <a:bodyPr/>
        <a:lstStyle/>
        <a:p>
          <a:endParaRPr lang="en-US"/>
        </a:p>
      </dgm:t>
    </dgm:pt>
    <dgm:pt modelId="{4A752C15-85F4-4CDF-8354-52C6221A1DD8}" type="sibTrans" cxnId="{8C7F1E74-C337-44B6-B4AA-775D18DEA655}">
      <dgm:prSet/>
      <dgm:spPr/>
      <dgm:t>
        <a:bodyPr/>
        <a:lstStyle/>
        <a:p>
          <a:endParaRPr lang="en-US"/>
        </a:p>
      </dgm:t>
    </dgm:pt>
    <dgm:pt modelId="{F4CBDC30-A222-4250-B069-9CB560FD4BDA}">
      <dgm:prSet phldrT="[Text]"/>
      <dgm:spPr>
        <a:solidFill>
          <a:schemeClr val="accent5"/>
        </a:solidFill>
        <a:ln w="57150">
          <a:solidFill>
            <a:schemeClr val="tx2"/>
          </a:solidFill>
        </a:ln>
      </dgm:spPr>
      <dgm:t>
        <a:bodyPr/>
        <a:lstStyle/>
        <a:p>
          <a:r>
            <a:rPr lang="en-US" dirty="0"/>
            <a:t>Planned and Actual WIOA Services</a:t>
          </a:r>
        </a:p>
      </dgm:t>
    </dgm:pt>
    <dgm:pt modelId="{861EDFB5-4BE9-4248-A443-3D1E0D84B227}" type="parTrans" cxnId="{3EA2E108-A468-4F02-A60A-0437DE6F28B0}">
      <dgm:prSet/>
      <dgm:spPr/>
      <dgm:t>
        <a:bodyPr/>
        <a:lstStyle/>
        <a:p>
          <a:endParaRPr lang="en-US"/>
        </a:p>
      </dgm:t>
    </dgm:pt>
    <dgm:pt modelId="{703B0176-EE2F-4D86-89BE-07B4A31658E2}" type="sibTrans" cxnId="{3EA2E108-A468-4F02-A60A-0437DE6F28B0}">
      <dgm:prSet/>
      <dgm:spPr/>
      <dgm:t>
        <a:bodyPr/>
        <a:lstStyle/>
        <a:p>
          <a:endParaRPr lang="en-US"/>
        </a:p>
      </dgm:t>
    </dgm:pt>
    <dgm:pt modelId="{3780BEFE-09B6-4D6C-AD7B-BFE9A884D313}">
      <dgm:prSet/>
      <dgm:spPr>
        <a:solidFill>
          <a:schemeClr val="bg2">
            <a:lumMod val="75000"/>
          </a:schemeClr>
        </a:solidFill>
      </dgm:spPr>
      <dgm:t>
        <a:bodyPr/>
        <a:lstStyle/>
        <a:p>
          <a:r>
            <a:rPr lang="en-US" dirty="0"/>
            <a:t>Referrals for Partner Services</a:t>
          </a:r>
        </a:p>
      </dgm:t>
    </dgm:pt>
    <dgm:pt modelId="{31C59550-17E0-4D20-9975-556E9D9E2878}" type="parTrans" cxnId="{4E5F60BD-E2BE-4C4C-90C1-D261946E5AFB}">
      <dgm:prSet/>
      <dgm:spPr/>
      <dgm:t>
        <a:bodyPr/>
        <a:lstStyle/>
        <a:p>
          <a:endParaRPr lang="en-US"/>
        </a:p>
      </dgm:t>
    </dgm:pt>
    <dgm:pt modelId="{BC188257-C6CD-4073-8DFE-C23CF78B4423}" type="sibTrans" cxnId="{4E5F60BD-E2BE-4C4C-90C1-D261946E5AFB}">
      <dgm:prSet/>
      <dgm:spPr/>
      <dgm:t>
        <a:bodyPr/>
        <a:lstStyle/>
        <a:p>
          <a:endParaRPr lang="en-US"/>
        </a:p>
      </dgm:t>
    </dgm:pt>
    <dgm:pt modelId="{98098534-91BC-44AE-AA64-BC9E35D1F528}" type="pres">
      <dgm:prSet presAssocID="{E8A56C61-43FE-4C0F-B2ED-058E0CF2C6DF}" presName="Name0" presStyleCnt="0">
        <dgm:presLayoutVars>
          <dgm:chMax val="1"/>
          <dgm:dir/>
          <dgm:animLvl val="ctr"/>
          <dgm:resizeHandles val="exact"/>
        </dgm:presLayoutVars>
      </dgm:prSet>
      <dgm:spPr/>
    </dgm:pt>
    <dgm:pt modelId="{03B9B73C-AB69-4226-92FC-0AC44F546336}" type="pres">
      <dgm:prSet presAssocID="{38F6FC45-B639-40EF-9BB8-86B36DD93A82}" presName="centerShape" presStyleLbl="node0" presStyleIdx="0" presStyleCnt="1"/>
      <dgm:spPr/>
    </dgm:pt>
    <dgm:pt modelId="{4BE68145-A862-4E58-BCA8-28C1D2B9A152}" type="pres">
      <dgm:prSet presAssocID="{F6C9B045-F091-4E73-BE65-387DDCB1FD93}" presName="node" presStyleLbl="node1" presStyleIdx="0" presStyleCnt="5">
        <dgm:presLayoutVars>
          <dgm:bulletEnabled val="1"/>
        </dgm:presLayoutVars>
      </dgm:prSet>
      <dgm:spPr/>
    </dgm:pt>
    <dgm:pt modelId="{3400062E-F8C6-453C-965C-C4274A520585}" type="pres">
      <dgm:prSet presAssocID="{F6C9B045-F091-4E73-BE65-387DDCB1FD93}" presName="dummy" presStyleCnt="0"/>
      <dgm:spPr/>
    </dgm:pt>
    <dgm:pt modelId="{C8765E2A-AD85-4269-9219-90E5D0EDC749}" type="pres">
      <dgm:prSet presAssocID="{9792EB8F-893D-4660-BF8D-3D8080BA2FE7}" presName="sibTrans" presStyleLbl="sibTrans2D1" presStyleIdx="0" presStyleCnt="5"/>
      <dgm:spPr/>
    </dgm:pt>
    <dgm:pt modelId="{61957B5A-A683-4D1A-9C25-4A4B74890FC4}" type="pres">
      <dgm:prSet presAssocID="{0FCB1A59-F11F-4284-AE2D-AEC2D333D3CB}" presName="node" presStyleLbl="node1" presStyleIdx="1" presStyleCnt="5">
        <dgm:presLayoutVars>
          <dgm:bulletEnabled val="1"/>
        </dgm:presLayoutVars>
      </dgm:prSet>
      <dgm:spPr/>
    </dgm:pt>
    <dgm:pt modelId="{DF188D18-6D3D-41EF-A26D-4542CF2A9D98}" type="pres">
      <dgm:prSet presAssocID="{0FCB1A59-F11F-4284-AE2D-AEC2D333D3CB}" presName="dummy" presStyleCnt="0"/>
      <dgm:spPr/>
    </dgm:pt>
    <dgm:pt modelId="{A4E8F0AB-938E-4233-9A53-CF0E97AC9714}" type="pres">
      <dgm:prSet presAssocID="{C5D62067-3410-4B63-B85A-9C72D86BEF74}" presName="sibTrans" presStyleLbl="sibTrans2D1" presStyleIdx="1" presStyleCnt="5"/>
      <dgm:spPr/>
    </dgm:pt>
    <dgm:pt modelId="{08E410F4-1F42-47C9-80E2-97581876D069}" type="pres">
      <dgm:prSet presAssocID="{C84DFA79-8991-45F6-8B02-8E96A17EE032}" presName="node" presStyleLbl="node1" presStyleIdx="2" presStyleCnt="5">
        <dgm:presLayoutVars>
          <dgm:bulletEnabled val="1"/>
        </dgm:presLayoutVars>
      </dgm:prSet>
      <dgm:spPr/>
    </dgm:pt>
    <dgm:pt modelId="{4F661C8C-90AD-4388-9C46-B29ABBD084E4}" type="pres">
      <dgm:prSet presAssocID="{C84DFA79-8991-45F6-8B02-8E96A17EE032}" presName="dummy" presStyleCnt="0"/>
      <dgm:spPr/>
    </dgm:pt>
    <dgm:pt modelId="{C3CD4C31-9281-4BA5-928E-128C79BCCA7E}" type="pres">
      <dgm:prSet presAssocID="{4A752C15-85F4-4CDF-8354-52C6221A1DD8}" presName="sibTrans" presStyleLbl="sibTrans2D1" presStyleIdx="2" presStyleCnt="5"/>
      <dgm:spPr/>
    </dgm:pt>
    <dgm:pt modelId="{C03CFA94-1C4F-4A9F-89DB-DBF6A759159A}" type="pres">
      <dgm:prSet presAssocID="{F4CBDC30-A222-4250-B069-9CB560FD4BDA}" presName="node" presStyleLbl="node1" presStyleIdx="3" presStyleCnt="5">
        <dgm:presLayoutVars>
          <dgm:bulletEnabled val="1"/>
        </dgm:presLayoutVars>
      </dgm:prSet>
      <dgm:spPr/>
    </dgm:pt>
    <dgm:pt modelId="{C54E73B7-E6AE-4EA3-96A8-615D4A0433B6}" type="pres">
      <dgm:prSet presAssocID="{F4CBDC30-A222-4250-B069-9CB560FD4BDA}" presName="dummy" presStyleCnt="0"/>
      <dgm:spPr/>
    </dgm:pt>
    <dgm:pt modelId="{386D0692-3DE6-4E2D-A61C-FF7BCDBCD41C}" type="pres">
      <dgm:prSet presAssocID="{703B0176-EE2F-4D86-89BE-07B4A31658E2}" presName="sibTrans" presStyleLbl="sibTrans2D1" presStyleIdx="3" presStyleCnt="5"/>
      <dgm:spPr/>
    </dgm:pt>
    <dgm:pt modelId="{6ED701E9-B6B5-4154-8412-43FF7AE0D39D}" type="pres">
      <dgm:prSet presAssocID="{3780BEFE-09B6-4D6C-AD7B-BFE9A884D313}" presName="node" presStyleLbl="node1" presStyleIdx="4" presStyleCnt="5">
        <dgm:presLayoutVars>
          <dgm:bulletEnabled val="1"/>
        </dgm:presLayoutVars>
      </dgm:prSet>
      <dgm:spPr/>
    </dgm:pt>
    <dgm:pt modelId="{88797994-77AE-4185-951F-58EC0DCA5A7E}" type="pres">
      <dgm:prSet presAssocID="{3780BEFE-09B6-4D6C-AD7B-BFE9A884D313}" presName="dummy" presStyleCnt="0"/>
      <dgm:spPr/>
    </dgm:pt>
    <dgm:pt modelId="{D2AD8F8D-A34A-40C7-8BD9-D5A0E5038247}" type="pres">
      <dgm:prSet presAssocID="{BC188257-C6CD-4073-8DFE-C23CF78B4423}" presName="sibTrans" presStyleLbl="sibTrans2D1" presStyleIdx="4" presStyleCnt="5"/>
      <dgm:spPr/>
    </dgm:pt>
  </dgm:ptLst>
  <dgm:cxnLst>
    <dgm:cxn modelId="{3EA2E108-A468-4F02-A60A-0437DE6F28B0}" srcId="{38F6FC45-B639-40EF-9BB8-86B36DD93A82}" destId="{F4CBDC30-A222-4250-B069-9CB560FD4BDA}" srcOrd="3" destOrd="0" parTransId="{861EDFB5-4BE9-4248-A443-3D1E0D84B227}" sibTransId="{703B0176-EE2F-4D86-89BE-07B4A31658E2}"/>
    <dgm:cxn modelId="{7E05B509-46FF-4E22-9513-A70A64990B6B}" srcId="{E8A56C61-43FE-4C0F-B2ED-058E0CF2C6DF}" destId="{38F6FC45-B639-40EF-9BB8-86B36DD93A82}" srcOrd="0" destOrd="0" parTransId="{A1E006CD-BE50-4E74-8869-AF7B091BF7A4}" sibTransId="{5A71A561-721A-4F37-938A-7F75E05D388C}"/>
    <dgm:cxn modelId="{808A9019-EC45-4506-8739-8D5F05EFA4BA}" type="presOf" srcId="{C84DFA79-8991-45F6-8B02-8E96A17EE032}" destId="{08E410F4-1F42-47C9-80E2-97581876D069}" srcOrd="0" destOrd="0" presId="urn:microsoft.com/office/officeart/2005/8/layout/radial6"/>
    <dgm:cxn modelId="{3409E31E-2FAB-4557-BB56-92B3ACC534BD}" type="presOf" srcId="{F4CBDC30-A222-4250-B069-9CB560FD4BDA}" destId="{C03CFA94-1C4F-4A9F-89DB-DBF6A759159A}" srcOrd="0" destOrd="0" presId="urn:microsoft.com/office/officeart/2005/8/layout/radial6"/>
    <dgm:cxn modelId="{59AD492A-FCA7-4A19-B479-F7C5AA99A422}" type="presOf" srcId="{9792EB8F-893D-4660-BF8D-3D8080BA2FE7}" destId="{C8765E2A-AD85-4269-9219-90E5D0EDC749}" srcOrd="0" destOrd="0" presId="urn:microsoft.com/office/officeart/2005/8/layout/radial6"/>
    <dgm:cxn modelId="{8FB82C43-587D-4A69-A087-49F94E740FB2}" srcId="{38F6FC45-B639-40EF-9BB8-86B36DD93A82}" destId="{0FCB1A59-F11F-4284-AE2D-AEC2D333D3CB}" srcOrd="1" destOrd="0" parTransId="{71E26145-CA48-48E4-AEAF-8EBDBC206189}" sibTransId="{C5D62067-3410-4B63-B85A-9C72D86BEF74}"/>
    <dgm:cxn modelId="{592A504B-D14F-42CA-A8B7-2536DB5A42A2}" srcId="{38F6FC45-B639-40EF-9BB8-86B36DD93A82}" destId="{F6C9B045-F091-4E73-BE65-387DDCB1FD93}" srcOrd="0" destOrd="0" parTransId="{87DA7C5B-B713-4E8A-8C30-39D3881A70EA}" sibTransId="{9792EB8F-893D-4660-BF8D-3D8080BA2FE7}"/>
    <dgm:cxn modelId="{8C7F1E74-C337-44B6-B4AA-775D18DEA655}" srcId="{38F6FC45-B639-40EF-9BB8-86B36DD93A82}" destId="{C84DFA79-8991-45F6-8B02-8E96A17EE032}" srcOrd="2" destOrd="0" parTransId="{E8978912-DE24-4F39-BDCE-F43624ABF916}" sibTransId="{4A752C15-85F4-4CDF-8354-52C6221A1DD8}"/>
    <dgm:cxn modelId="{4D81EB80-8BF9-40A5-8A74-1EE601E264E9}" type="presOf" srcId="{C5D62067-3410-4B63-B85A-9C72D86BEF74}" destId="{A4E8F0AB-938E-4233-9A53-CF0E97AC9714}" srcOrd="0" destOrd="0" presId="urn:microsoft.com/office/officeart/2005/8/layout/radial6"/>
    <dgm:cxn modelId="{6A0C3486-0387-41EC-A158-D1C7A3ACA4B6}" type="presOf" srcId="{E8A56C61-43FE-4C0F-B2ED-058E0CF2C6DF}" destId="{98098534-91BC-44AE-AA64-BC9E35D1F528}" srcOrd="0" destOrd="0" presId="urn:microsoft.com/office/officeart/2005/8/layout/radial6"/>
    <dgm:cxn modelId="{F58BD299-F459-428D-B449-2BB7A9E0926A}" type="presOf" srcId="{38F6FC45-B639-40EF-9BB8-86B36DD93A82}" destId="{03B9B73C-AB69-4226-92FC-0AC44F546336}" srcOrd="0" destOrd="0" presId="urn:microsoft.com/office/officeart/2005/8/layout/radial6"/>
    <dgm:cxn modelId="{C4D25CBD-3F54-45CF-9357-2FDA7887A935}" type="presOf" srcId="{3780BEFE-09B6-4D6C-AD7B-BFE9A884D313}" destId="{6ED701E9-B6B5-4154-8412-43FF7AE0D39D}" srcOrd="0" destOrd="0" presId="urn:microsoft.com/office/officeart/2005/8/layout/radial6"/>
    <dgm:cxn modelId="{4E5F60BD-E2BE-4C4C-90C1-D261946E5AFB}" srcId="{38F6FC45-B639-40EF-9BB8-86B36DD93A82}" destId="{3780BEFE-09B6-4D6C-AD7B-BFE9A884D313}" srcOrd="4" destOrd="0" parTransId="{31C59550-17E0-4D20-9975-556E9D9E2878}" sibTransId="{BC188257-C6CD-4073-8DFE-C23CF78B4423}"/>
    <dgm:cxn modelId="{8243DAC4-0314-435F-9A83-3C738397ACCF}" type="presOf" srcId="{BC188257-C6CD-4073-8DFE-C23CF78B4423}" destId="{D2AD8F8D-A34A-40C7-8BD9-D5A0E5038247}" srcOrd="0" destOrd="0" presId="urn:microsoft.com/office/officeart/2005/8/layout/radial6"/>
    <dgm:cxn modelId="{510595C9-5F27-4BD9-AC5C-D529FB2E3E66}" type="presOf" srcId="{F6C9B045-F091-4E73-BE65-387DDCB1FD93}" destId="{4BE68145-A862-4E58-BCA8-28C1D2B9A152}" srcOrd="0" destOrd="0" presId="urn:microsoft.com/office/officeart/2005/8/layout/radial6"/>
    <dgm:cxn modelId="{861365D0-3B38-4786-91C9-028A405297E6}" type="presOf" srcId="{4A752C15-85F4-4CDF-8354-52C6221A1DD8}" destId="{C3CD4C31-9281-4BA5-928E-128C79BCCA7E}" srcOrd="0" destOrd="0" presId="urn:microsoft.com/office/officeart/2005/8/layout/radial6"/>
    <dgm:cxn modelId="{CE3F31E9-ADE9-4D32-83B2-D334AE9F4011}" type="presOf" srcId="{0FCB1A59-F11F-4284-AE2D-AEC2D333D3CB}" destId="{61957B5A-A683-4D1A-9C25-4A4B74890FC4}" srcOrd="0" destOrd="0" presId="urn:microsoft.com/office/officeart/2005/8/layout/radial6"/>
    <dgm:cxn modelId="{304EEFF4-E5E8-4881-B296-F004B1001960}" type="presOf" srcId="{703B0176-EE2F-4D86-89BE-07B4A31658E2}" destId="{386D0692-3DE6-4E2D-A61C-FF7BCDBCD41C}" srcOrd="0" destOrd="0" presId="urn:microsoft.com/office/officeart/2005/8/layout/radial6"/>
    <dgm:cxn modelId="{F95462A3-8837-4A20-93D5-FE2468DF1B81}" type="presParOf" srcId="{98098534-91BC-44AE-AA64-BC9E35D1F528}" destId="{03B9B73C-AB69-4226-92FC-0AC44F546336}" srcOrd="0" destOrd="0" presId="urn:microsoft.com/office/officeart/2005/8/layout/radial6"/>
    <dgm:cxn modelId="{90D95539-79A2-4A4B-91A9-4072D3CEA7D8}" type="presParOf" srcId="{98098534-91BC-44AE-AA64-BC9E35D1F528}" destId="{4BE68145-A862-4E58-BCA8-28C1D2B9A152}" srcOrd="1" destOrd="0" presId="urn:microsoft.com/office/officeart/2005/8/layout/radial6"/>
    <dgm:cxn modelId="{EBC5E9B4-CE9D-4908-908F-346A13148D9C}" type="presParOf" srcId="{98098534-91BC-44AE-AA64-BC9E35D1F528}" destId="{3400062E-F8C6-453C-965C-C4274A520585}" srcOrd="2" destOrd="0" presId="urn:microsoft.com/office/officeart/2005/8/layout/radial6"/>
    <dgm:cxn modelId="{800565C9-5D34-4A8A-BC95-AD1A5B877A67}" type="presParOf" srcId="{98098534-91BC-44AE-AA64-BC9E35D1F528}" destId="{C8765E2A-AD85-4269-9219-90E5D0EDC749}" srcOrd="3" destOrd="0" presId="urn:microsoft.com/office/officeart/2005/8/layout/radial6"/>
    <dgm:cxn modelId="{0578B437-B834-419B-B2A2-582EE19FD9C6}" type="presParOf" srcId="{98098534-91BC-44AE-AA64-BC9E35D1F528}" destId="{61957B5A-A683-4D1A-9C25-4A4B74890FC4}" srcOrd="4" destOrd="0" presId="urn:microsoft.com/office/officeart/2005/8/layout/radial6"/>
    <dgm:cxn modelId="{C7B1986A-301F-4C8D-8F39-3573FD3782C9}" type="presParOf" srcId="{98098534-91BC-44AE-AA64-BC9E35D1F528}" destId="{DF188D18-6D3D-41EF-A26D-4542CF2A9D98}" srcOrd="5" destOrd="0" presId="urn:microsoft.com/office/officeart/2005/8/layout/radial6"/>
    <dgm:cxn modelId="{B41F6631-6989-4A3B-BD18-ABF72A0DD6F7}" type="presParOf" srcId="{98098534-91BC-44AE-AA64-BC9E35D1F528}" destId="{A4E8F0AB-938E-4233-9A53-CF0E97AC9714}" srcOrd="6" destOrd="0" presId="urn:microsoft.com/office/officeart/2005/8/layout/radial6"/>
    <dgm:cxn modelId="{B6AD88E8-4E66-4F1A-AA90-9470CD47A96F}" type="presParOf" srcId="{98098534-91BC-44AE-AA64-BC9E35D1F528}" destId="{08E410F4-1F42-47C9-80E2-97581876D069}" srcOrd="7" destOrd="0" presId="urn:microsoft.com/office/officeart/2005/8/layout/radial6"/>
    <dgm:cxn modelId="{346BAF8A-7A98-41E1-900A-CB59C76839A3}" type="presParOf" srcId="{98098534-91BC-44AE-AA64-BC9E35D1F528}" destId="{4F661C8C-90AD-4388-9C46-B29ABBD084E4}" srcOrd="8" destOrd="0" presId="urn:microsoft.com/office/officeart/2005/8/layout/radial6"/>
    <dgm:cxn modelId="{ADA681C6-F7D2-4864-9269-4D0006679A3D}" type="presParOf" srcId="{98098534-91BC-44AE-AA64-BC9E35D1F528}" destId="{C3CD4C31-9281-4BA5-928E-128C79BCCA7E}" srcOrd="9" destOrd="0" presId="urn:microsoft.com/office/officeart/2005/8/layout/radial6"/>
    <dgm:cxn modelId="{E12F315E-380B-4BF2-A2FF-7EE19A00C054}" type="presParOf" srcId="{98098534-91BC-44AE-AA64-BC9E35D1F528}" destId="{C03CFA94-1C4F-4A9F-89DB-DBF6A759159A}" srcOrd="10" destOrd="0" presId="urn:microsoft.com/office/officeart/2005/8/layout/radial6"/>
    <dgm:cxn modelId="{71B20187-CD14-4FB7-A310-DE7203AB5030}" type="presParOf" srcId="{98098534-91BC-44AE-AA64-BC9E35D1F528}" destId="{C54E73B7-E6AE-4EA3-96A8-615D4A0433B6}" srcOrd="11" destOrd="0" presId="urn:microsoft.com/office/officeart/2005/8/layout/radial6"/>
    <dgm:cxn modelId="{D615AF6D-9FE0-46B8-8062-192C7F082860}" type="presParOf" srcId="{98098534-91BC-44AE-AA64-BC9E35D1F528}" destId="{386D0692-3DE6-4E2D-A61C-FF7BCDBCD41C}" srcOrd="12" destOrd="0" presId="urn:microsoft.com/office/officeart/2005/8/layout/radial6"/>
    <dgm:cxn modelId="{E42656A3-5403-45C2-A1A6-DE2CD789FC8B}" type="presParOf" srcId="{98098534-91BC-44AE-AA64-BC9E35D1F528}" destId="{6ED701E9-B6B5-4154-8412-43FF7AE0D39D}" srcOrd="13" destOrd="0" presId="urn:microsoft.com/office/officeart/2005/8/layout/radial6"/>
    <dgm:cxn modelId="{300D68A1-79A5-456E-ADFB-4C6A99CBF2F2}" type="presParOf" srcId="{98098534-91BC-44AE-AA64-BC9E35D1F528}" destId="{88797994-77AE-4185-951F-58EC0DCA5A7E}" srcOrd="14" destOrd="0" presId="urn:microsoft.com/office/officeart/2005/8/layout/radial6"/>
    <dgm:cxn modelId="{A6CD535F-838A-4056-8C26-B8C6D485D02C}" type="presParOf" srcId="{98098534-91BC-44AE-AA64-BC9E35D1F528}" destId="{D2AD8F8D-A34A-40C7-8BD9-D5A0E503824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A56C61-43FE-4C0F-B2ED-058E0CF2C6D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8F6FC45-B639-40EF-9BB8-86B36DD93A82}">
      <dgm:prSet phldrT="[Text]"/>
      <dgm:spPr/>
      <dgm:t>
        <a:bodyPr/>
        <a:lstStyle/>
        <a:p>
          <a:r>
            <a:rPr lang="en-US" dirty="0"/>
            <a:t>ISS Core Elements</a:t>
          </a:r>
        </a:p>
      </dgm:t>
    </dgm:pt>
    <dgm:pt modelId="{A1E006CD-BE50-4E74-8869-AF7B091BF7A4}" type="parTrans" cxnId="{7E05B509-46FF-4E22-9513-A70A64990B6B}">
      <dgm:prSet/>
      <dgm:spPr/>
      <dgm:t>
        <a:bodyPr/>
        <a:lstStyle/>
        <a:p>
          <a:endParaRPr lang="en-US"/>
        </a:p>
      </dgm:t>
    </dgm:pt>
    <dgm:pt modelId="{5A71A561-721A-4F37-938A-7F75E05D388C}" type="sibTrans" cxnId="{7E05B509-46FF-4E22-9513-A70A64990B6B}">
      <dgm:prSet/>
      <dgm:spPr/>
      <dgm:t>
        <a:bodyPr/>
        <a:lstStyle/>
        <a:p>
          <a:endParaRPr lang="en-US"/>
        </a:p>
      </dgm:t>
    </dgm:pt>
    <dgm:pt modelId="{F6C9B045-F091-4E73-BE65-387DDCB1FD93}">
      <dgm:prSet phldrT="[Text]"/>
      <dgm:spPr>
        <a:solidFill>
          <a:schemeClr val="accent6"/>
        </a:solidFill>
      </dgm:spPr>
      <dgm:t>
        <a:bodyPr/>
        <a:lstStyle/>
        <a:p>
          <a:r>
            <a:rPr lang="en-US" dirty="0"/>
            <a:t>Assessment of Need</a:t>
          </a:r>
        </a:p>
      </dgm:t>
    </dgm:pt>
    <dgm:pt modelId="{87DA7C5B-B713-4E8A-8C30-39D3881A70EA}" type="parTrans" cxnId="{592A504B-D14F-42CA-A8B7-2536DB5A42A2}">
      <dgm:prSet/>
      <dgm:spPr/>
      <dgm:t>
        <a:bodyPr/>
        <a:lstStyle/>
        <a:p>
          <a:endParaRPr lang="en-US"/>
        </a:p>
      </dgm:t>
    </dgm:pt>
    <dgm:pt modelId="{9792EB8F-893D-4660-BF8D-3D8080BA2FE7}" type="sibTrans" cxnId="{592A504B-D14F-42CA-A8B7-2536DB5A42A2}">
      <dgm:prSet/>
      <dgm:spPr/>
      <dgm:t>
        <a:bodyPr/>
        <a:lstStyle/>
        <a:p>
          <a:endParaRPr lang="en-US"/>
        </a:p>
      </dgm:t>
    </dgm:pt>
    <dgm:pt modelId="{0FCB1A59-F11F-4284-AE2D-AEC2D333D3CB}">
      <dgm:prSet phldrT="[Text]"/>
      <dgm:spPr>
        <a:solidFill>
          <a:schemeClr val="accent3"/>
        </a:solidFill>
      </dgm:spPr>
      <dgm:t>
        <a:bodyPr/>
        <a:lstStyle/>
        <a:p>
          <a:r>
            <a:rPr lang="en-US" dirty="0"/>
            <a:t>Identification of Career Pathway </a:t>
          </a:r>
        </a:p>
      </dgm:t>
    </dgm:pt>
    <dgm:pt modelId="{71E26145-CA48-48E4-AEAF-8EBDBC206189}" type="parTrans" cxnId="{8FB82C43-587D-4A69-A087-49F94E740FB2}">
      <dgm:prSet/>
      <dgm:spPr/>
      <dgm:t>
        <a:bodyPr/>
        <a:lstStyle/>
        <a:p>
          <a:endParaRPr lang="en-US"/>
        </a:p>
      </dgm:t>
    </dgm:pt>
    <dgm:pt modelId="{C5D62067-3410-4B63-B85A-9C72D86BEF74}" type="sibTrans" cxnId="{8FB82C43-587D-4A69-A087-49F94E740FB2}">
      <dgm:prSet/>
      <dgm:spPr/>
      <dgm:t>
        <a:bodyPr/>
        <a:lstStyle/>
        <a:p>
          <a:endParaRPr lang="en-US"/>
        </a:p>
      </dgm:t>
    </dgm:pt>
    <dgm:pt modelId="{C84DFA79-8991-45F6-8B02-8E96A17EE032}">
      <dgm:prSet phldrT="[Text]"/>
      <dgm:spPr>
        <a:solidFill>
          <a:schemeClr val="accent4"/>
        </a:solidFill>
      </dgm:spPr>
      <dgm:t>
        <a:bodyPr/>
        <a:lstStyle/>
        <a:p>
          <a:r>
            <a:rPr lang="en-US" dirty="0"/>
            <a:t>Connection to WIOA Performance Indicators </a:t>
          </a:r>
        </a:p>
      </dgm:t>
    </dgm:pt>
    <dgm:pt modelId="{E8978912-DE24-4F39-BDCE-F43624ABF916}" type="parTrans" cxnId="{8C7F1E74-C337-44B6-B4AA-775D18DEA655}">
      <dgm:prSet/>
      <dgm:spPr/>
      <dgm:t>
        <a:bodyPr/>
        <a:lstStyle/>
        <a:p>
          <a:endParaRPr lang="en-US"/>
        </a:p>
      </dgm:t>
    </dgm:pt>
    <dgm:pt modelId="{4A752C15-85F4-4CDF-8354-52C6221A1DD8}" type="sibTrans" cxnId="{8C7F1E74-C337-44B6-B4AA-775D18DEA655}">
      <dgm:prSet/>
      <dgm:spPr/>
      <dgm:t>
        <a:bodyPr/>
        <a:lstStyle/>
        <a:p>
          <a:endParaRPr lang="en-US"/>
        </a:p>
      </dgm:t>
    </dgm:pt>
    <dgm:pt modelId="{F4CBDC30-A222-4250-B069-9CB560FD4BDA}">
      <dgm:prSet phldrT="[Text]"/>
      <dgm:spPr>
        <a:solidFill>
          <a:schemeClr val="accent5"/>
        </a:solidFill>
      </dgm:spPr>
      <dgm:t>
        <a:bodyPr/>
        <a:lstStyle/>
        <a:p>
          <a:r>
            <a:rPr lang="en-US" dirty="0"/>
            <a:t>Planned and Actual WIOA Services</a:t>
          </a:r>
        </a:p>
      </dgm:t>
    </dgm:pt>
    <dgm:pt modelId="{861EDFB5-4BE9-4248-A443-3D1E0D84B227}" type="parTrans" cxnId="{3EA2E108-A468-4F02-A60A-0437DE6F28B0}">
      <dgm:prSet/>
      <dgm:spPr/>
      <dgm:t>
        <a:bodyPr/>
        <a:lstStyle/>
        <a:p>
          <a:endParaRPr lang="en-US"/>
        </a:p>
      </dgm:t>
    </dgm:pt>
    <dgm:pt modelId="{703B0176-EE2F-4D86-89BE-07B4A31658E2}" type="sibTrans" cxnId="{3EA2E108-A468-4F02-A60A-0437DE6F28B0}">
      <dgm:prSet/>
      <dgm:spPr/>
      <dgm:t>
        <a:bodyPr/>
        <a:lstStyle/>
        <a:p>
          <a:endParaRPr lang="en-US"/>
        </a:p>
      </dgm:t>
    </dgm:pt>
    <dgm:pt modelId="{3780BEFE-09B6-4D6C-AD7B-BFE9A884D313}">
      <dgm:prSet/>
      <dgm:spPr>
        <a:solidFill>
          <a:schemeClr val="bg2">
            <a:lumMod val="75000"/>
          </a:schemeClr>
        </a:solidFill>
        <a:ln w="57150">
          <a:solidFill>
            <a:schemeClr val="tx2"/>
          </a:solidFill>
        </a:ln>
      </dgm:spPr>
      <dgm:t>
        <a:bodyPr/>
        <a:lstStyle/>
        <a:p>
          <a:r>
            <a:rPr lang="en-US" dirty="0"/>
            <a:t>Referrals for Partner Services</a:t>
          </a:r>
        </a:p>
      </dgm:t>
    </dgm:pt>
    <dgm:pt modelId="{31C59550-17E0-4D20-9975-556E9D9E2878}" type="parTrans" cxnId="{4E5F60BD-E2BE-4C4C-90C1-D261946E5AFB}">
      <dgm:prSet/>
      <dgm:spPr/>
      <dgm:t>
        <a:bodyPr/>
        <a:lstStyle/>
        <a:p>
          <a:endParaRPr lang="en-US"/>
        </a:p>
      </dgm:t>
    </dgm:pt>
    <dgm:pt modelId="{BC188257-C6CD-4073-8DFE-C23CF78B4423}" type="sibTrans" cxnId="{4E5F60BD-E2BE-4C4C-90C1-D261946E5AFB}">
      <dgm:prSet/>
      <dgm:spPr/>
      <dgm:t>
        <a:bodyPr/>
        <a:lstStyle/>
        <a:p>
          <a:endParaRPr lang="en-US"/>
        </a:p>
      </dgm:t>
    </dgm:pt>
    <dgm:pt modelId="{98098534-91BC-44AE-AA64-BC9E35D1F528}" type="pres">
      <dgm:prSet presAssocID="{E8A56C61-43FE-4C0F-B2ED-058E0CF2C6DF}" presName="Name0" presStyleCnt="0">
        <dgm:presLayoutVars>
          <dgm:chMax val="1"/>
          <dgm:dir/>
          <dgm:animLvl val="ctr"/>
          <dgm:resizeHandles val="exact"/>
        </dgm:presLayoutVars>
      </dgm:prSet>
      <dgm:spPr/>
    </dgm:pt>
    <dgm:pt modelId="{03B9B73C-AB69-4226-92FC-0AC44F546336}" type="pres">
      <dgm:prSet presAssocID="{38F6FC45-B639-40EF-9BB8-86B36DD93A82}" presName="centerShape" presStyleLbl="node0" presStyleIdx="0" presStyleCnt="1"/>
      <dgm:spPr/>
    </dgm:pt>
    <dgm:pt modelId="{4BE68145-A862-4E58-BCA8-28C1D2B9A152}" type="pres">
      <dgm:prSet presAssocID="{F6C9B045-F091-4E73-BE65-387DDCB1FD93}" presName="node" presStyleLbl="node1" presStyleIdx="0" presStyleCnt="5">
        <dgm:presLayoutVars>
          <dgm:bulletEnabled val="1"/>
        </dgm:presLayoutVars>
      </dgm:prSet>
      <dgm:spPr/>
    </dgm:pt>
    <dgm:pt modelId="{3400062E-F8C6-453C-965C-C4274A520585}" type="pres">
      <dgm:prSet presAssocID="{F6C9B045-F091-4E73-BE65-387DDCB1FD93}" presName="dummy" presStyleCnt="0"/>
      <dgm:spPr/>
    </dgm:pt>
    <dgm:pt modelId="{C8765E2A-AD85-4269-9219-90E5D0EDC749}" type="pres">
      <dgm:prSet presAssocID="{9792EB8F-893D-4660-BF8D-3D8080BA2FE7}" presName="sibTrans" presStyleLbl="sibTrans2D1" presStyleIdx="0" presStyleCnt="5"/>
      <dgm:spPr/>
    </dgm:pt>
    <dgm:pt modelId="{61957B5A-A683-4D1A-9C25-4A4B74890FC4}" type="pres">
      <dgm:prSet presAssocID="{0FCB1A59-F11F-4284-AE2D-AEC2D333D3CB}" presName="node" presStyleLbl="node1" presStyleIdx="1" presStyleCnt="5">
        <dgm:presLayoutVars>
          <dgm:bulletEnabled val="1"/>
        </dgm:presLayoutVars>
      </dgm:prSet>
      <dgm:spPr/>
    </dgm:pt>
    <dgm:pt modelId="{DF188D18-6D3D-41EF-A26D-4542CF2A9D98}" type="pres">
      <dgm:prSet presAssocID="{0FCB1A59-F11F-4284-AE2D-AEC2D333D3CB}" presName="dummy" presStyleCnt="0"/>
      <dgm:spPr/>
    </dgm:pt>
    <dgm:pt modelId="{A4E8F0AB-938E-4233-9A53-CF0E97AC9714}" type="pres">
      <dgm:prSet presAssocID="{C5D62067-3410-4B63-B85A-9C72D86BEF74}" presName="sibTrans" presStyleLbl="sibTrans2D1" presStyleIdx="1" presStyleCnt="5"/>
      <dgm:spPr/>
    </dgm:pt>
    <dgm:pt modelId="{08E410F4-1F42-47C9-80E2-97581876D069}" type="pres">
      <dgm:prSet presAssocID="{C84DFA79-8991-45F6-8B02-8E96A17EE032}" presName="node" presStyleLbl="node1" presStyleIdx="2" presStyleCnt="5">
        <dgm:presLayoutVars>
          <dgm:bulletEnabled val="1"/>
        </dgm:presLayoutVars>
      </dgm:prSet>
      <dgm:spPr/>
    </dgm:pt>
    <dgm:pt modelId="{4F661C8C-90AD-4388-9C46-B29ABBD084E4}" type="pres">
      <dgm:prSet presAssocID="{C84DFA79-8991-45F6-8B02-8E96A17EE032}" presName="dummy" presStyleCnt="0"/>
      <dgm:spPr/>
    </dgm:pt>
    <dgm:pt modelId="{C3CD4C31-9281-4BA5-928E-128C79BCCA7E}" type="pres">
      <dgm:prSet presAssocID="{4A752C15-85F4-4CDF-8354-52C6221A1DD8}" presName="sibTrans" presStyleLbl="sibTrans2D1" presStyleIdx="2" presStyleCnt="5"/>
      <dgm:spPr/>
    </dgm:pt>
    <dgm:pt modelId="{C03CFA94-1C4F-4A9F-89DB-DBF6A759159A}" type="pres">
      <dgm:prSet presAssocID="{F4CBDC30-A222-4250-B069-9CB560FD4BDA}" presName="node" presStyleLbl="node1" presStyleIdx="3" presStyleCnt="5">
        <dgm:presLayoutVars>
          <dgm:bulletEnabled val="1"/>
        </dgm:presLayoutVars>
      </dgm:prSet>
      <dgm:spPr/>
    </dgm:pt>
    <dgm:pt modelId="{C54E73B7-E6AE-4EA3-96A8-615D4A0433B6}" type="pres">
      <dgm:prSet presAssocID="{F4CBDC30-A222-4250-B069-9CB560FD4BDA}" presName="dummy" presStyleCnt="0"/>
      <dgm:spPr/>
    </dgm:pt>
    <dgm:pt modelId="{386D0692-3DE6-4E2D-A61C-FF7BCDBCD41C}" type="pres">
      <dgm:prSet presAssocID="{703B0176-EE2F-4D86-89BE-07B4A31658E2}" presName="sibTrans" presStyleLbl="sibTrans2D1" presStyleIdx="3" presStyleCnt="5"/>
      <dgm:spPr/>
    </dgm:pt>
    <dgm:pt modelId="{6ED701E9-B6B5-4154-8412-43FF7AE0D39D}" type="pres">
      <dgm:prSet presAssocID="{3780BEFE-09B6-4D6C-AD7B-BFE9A884D313}" presName="node" presStyleLbl="node1" presStyleIdx="4" presStyleCnt="5">
        <dgm:presLayoutVars>
          <dgm:bulletEnabled val="1"/>
        </dgm:presLayoutVars>
      </dgm:prSet>
      <dgm:spPr/>
    </dgm:pt>
    <dgm:pt modelId="{88797994-77AE-4185-951F-58EC0DCA5A7E}" type="pres">
      <dgm:prSet presAssocID="{3780BEFE-09B6-4D6C-AD7B-BFE9A884D313}" presName="dummy" presStyleCnt="0"/>
      <dgm:spPr/>
    </dgm:pt>
    <dgm:pt modelId="{D2AD8F8D-A34A-40C7-8BD9-D5A0E5038247}" type="pres">
      <dgm:prSet presAssocID="{BC188257-C6CD-4073-8DFE-C23CF78B4423}" presName="sibTrans" presStyleLbl="sibTrans2D1" presStyleIdx="4" presStyleCnt="5"/>
      <dgm:spPr/>
    </dgm:pt>
  </dgm:ptLst>
  <dgm:cxnLst>
    <dgm:cxn modelId="{3EA2E108-A468-4F02-A60A-0437DE6F28B0}" srcId="{38F6FC45-B639-40EF-9BB8-86B36DD93A82}" destId="{F4CBDC30-A222-4250-B069-9CB560FD4BDA}" srcOrd="3" destOrd="0" parTransId="{861EDFB5-4BE9-4248-A443-3D1E0D84B227}" sibTransId="{703B0176-EE2F-4D86-89BE-07B4A31658E2}"/>
    <dgm:cxn modelId="{7E05B509-46FF-4E22-9513-A70A64990B6B}" srcId="{E8A56C61-43FE-4C0F-B2ED-058E0CF2C6DF}" destId="{38F6FC45-B639-40EF-9BB8-86B36DD93A82}" srcOrd="0" destOrd="0" parTransId="{A1E006CD-BE50-4E74-8869-AF7B091BF7A4}" sibTransId="{5A71A561-721A-4F37-938A-7F75E05D388C}"/>
    <dgm:cxn modelId="{808A9019-EC45-4506-8739-8D5F05EFA4BA}" type="presOf" srcId="{C84DFA79-8991-45F6-8B02-8E96A17EE032}" destId="{08E410F4-1F42-47C9-80E2-97581876D069}" srcOrd="0" destOrd="0" presId="urn:microsoft.com/office/officeart/2005/8/layout/radial6"/>
    <dgm:cxn modelId="{3409E31E-2FAB-4557-BB56-92B3ACC534BD}" type="presOf" srcId="{F4CBDC30-A222-4250-B069-9CB560FD4BDA}" destId="{C03CFA94-1C4F-4A9F-89DB-DBF6A759159A}" srcOrd="0" destOrd="0" presId="urn:microsoft.com/office/officeart/2005/8/layout/radial6"/>
    <dgm:cxn modelId="{59AD492A-FCA7-4A19-B479-F7C5AA99A422}" type="presOf" srcId="{9792EB8F-893D-4660-BF8D-3D8080BA2FE7}" destId="{C8765E2A-AD85-4269-9219-90E5D0EDC749}" srcOrd="0" destOrd="0" presId="urn:microsoft.com/office/officeart/2005/8/layout/radial6"/>
    <dgm:cxn modelId="{8FB82C43-587D-4A69-A087-49F94E740FB2}" srcId="{38F6FC45-B639-40EF-9BB8-86B36DD93A82}" destId="{0FCB1A59-F11F-4284-AE2D-AEC2D333D3CB}" srcOrd="1" destOrd="0" parTransId="{71E26145-CA48-48E4-AEAF-8EBDBC206189}" sibTransId="{C5D62067-3410-4B63-B85A-9C72D86BEF74}"/>
    <dgm:cxn modelId="{592A504B-D14F-42CA-A8B7-2536DB5A42A2}" srcId="{38F6FC45-B639-40EF-9BB8-86B36DD93A82}" destId="{F6C9B045-F091-4E73-BE65-387DDCB1FD93}" srcOrd="0" destOrd="0" parTransId="{87DA7C5B-B713-4E8A-8C30-39D3881A70EA}" sibTransId="{9792EB8F-893D-4660-BF8D-3D8080BA2FE7}"/>
    <dgm:cxn modelId="{8C7F1E74-C337-44B6-B4AA-775D18DEA655}" srcId="{38F6FC45-B639-40EF-9BB8-86B36DD93A82}" destId="{C84DFA79-8991-45F6-8B02-8E96A17EE032}" srcOrd="2" destOrd="0" parTransId="{E8978912-DE24-4F39-BDCE-F43624ABF916}" sibTransId="{4A752C15-85F4-4CDF-8354-52C6221A1DD8}"/>
    <dgm:cxn modelId="{4D81EB80-8BF9-40A5-8A74-1EE601E264E9}" type="presOf" srcId="{C5D62067-3410-4B63-B85A-9C72D86BEF74}" destId="{A4E8F0AB-938E-4233-9A53-CF0E97AC9714}" srcOrd="0" destOrd="0" presId="urn:microsoft.com/office/officeart/2005/8/layout/radial6"/>
    <dgm:cxn modelId="{6A0C3486-0387-41EC-A158-D1C7A3ACA4B6}" type="presOf" srcId="{E8A56C61-43FE-4C0F-B2ED-058E0CF2C6DF}" destId="{98098534-91BC-44AE-AA64-BC9E35D1F528}" srcOrd="0" destOrd="0" presId="urn:microsoft.com/office/officeart/2005/8/layout/radial6"/>
    <dgm:cxn modelId="{F58BD299-F459-428D-B449-2BB7A9E0926A}" type="presOf" srcId="{38F6FC45-B639-40EF-9BB8-86B36DD93A82}" destId="{03B9B73C-AB69-4226-92FC-0AC44F546336}" srcOrd="0" destOrd="0" presId="urn:microsoft.com/office/officeart/2005/8/layout/radial6"/>
    <dgm:cxn modelId="{C4D25CBD-3F54-45CF-9357-2FDA7887A935}" type="presOf" srcId="{3780BEFE-09B6-4D6C-AD7B-BFE9A884D313}" destId="{6ED701E9-B6B5-4154-8412-43FF7AE0D39D}" srcOrd="0" destOrd="0" presId="urn:microsoft.com/office/officeart/2005/8/layout/radial6"/>
    <dgm:cxn modelId="{4E5F60BD-E2BE-4C4C-90C1-D261946E5AFB}" srcId="{38F6FC45-B639-40EF-9BB8-86B36DD93A82}" destId="{3780BEFE-09B6-4D6C-AD7B-BFE9A884D313}" srcOrd="4" destOrd="0" parTransId="{31C59550-17E0-4D20-9975-556E9D9E2878}" sibTransId="{BC188257-C6CD-4073-8DFE-C23CF78B4423}"/>
    <dgm:cxn modelId="{8243DAC4-0314-435F-9A83-3C738397ACCF}" type="presOf" srcId="{BC188257-C6CD-4073-8DFE-C23CF78B4423}" destId="{D2AD8F8D-A34A-40C7-8BD9-D5A0E5038247}" srcOrd="0" destOrd="0" presId="urn:microsoft.com/office/officeart/2005/8/layout/radial6"/>
    <dgm:cxn modelId="{510595C9-5F27-4BD9-AC5C-D529FB2E3E66}" type="presOf" srcId="{F6C9B045-F091-4E73-BE65-387DDCB1FD93}" destId="{4BE68145-A862-4E58-BCA8-28C1D2B9A152}" srcOrd="0" destOrd="0" presId="urn:microsoft.com/office/officeart/2005/8/layout/radial6"/>
    <dgm:cxn modelId="{861365D0-3B38-4786-91C9-028A405297E6}" type="presOf" srcId="{4A752C15-85F4-4CDF-8354-52C6221A1DD8}" destId="{C3CD4C31-9281-4BA5-928E-128C79BCCA7E}" srcOrd="0" destOrd="0" presId="urn:microsoft.com/office/officeart/2005/8/layout/radial6"/>
    <dgm:cxn modelId="{CE3F31E9-ADE9-4D32-83B2-D334AE9F4011}" type="presOf" srcId="{0FCB1A59-F11F-4284-AE2D-AEC2D333D3CB}" destId="{61957B5A-A683-4D1A-9C25-4A4B74890FC4}" srcOrd="0" destOrd="0" presId="urn:microsoft.com/office/officeart/2005/8/layout/radial6"/>
    <dgm:cxn modelId="{304EEFF4-E5E8-4881-B296-F004B1001960}" type="presOf" srcId="{703B0176-EE2F-4D86-89BE-07B4A31658E2}" destId="{386D0692-3DE6-4E2D-A61C-FF7BCDBCD41C}" srcOrd="0" destOrd="0" presId="urn:microsoft.com/office/officeart/2005/8/layout/radial6"/>
    <dgm:cxn modelId="{F95462A3-8837-4A20-93D5-FE2468DF1B81}" type="presParOf" srcId="{98098534-91BC-44AE-AA64-BC9E35D1F528}" destId="{03B9B73C-AB69-4226-92FC-0AC44F546336}" srcOrd="0" destOrd="0" presId="urn:microsoft.com/office/officeart/2005/8/layout/radial6"/>
    <dgm:cxn modelId="{90D95539-79A2-4A4B-91A9-4072D3CEA7D8}" type="presParOf" srcId="{98098534-91BC-44AE-AA64-BC9E35D1F528}" destId="{4BE68145-A862-4E58-BCA8-28C1D2B9A152}" srcOrd="1" destOrd="0" presId="urn:microsoft.com/office/officeart/2005/8/layout/radial6"/>
    <dgm:cxn modelId="{EBC5E9B4-CE9D-4908-908F-346A13148D9C}" type="presParOf" srcId="{98098534-91BC-44AE-AA64-BC9E35D1F528}" destId="{3400062E-F8C6-453C-965C-C4274A520585}" srcOrd="2" destOrd="0" presId="urn:microsoft.com/office/officeart/2005/8/layout/radial6"/>
    <dgm:cxn modelId="{800565C9-5D34-4A8A-BC95-AD1A5B877A67}" type="presParOf" srcId="{98098534-91BC-44AE-AA64-BC9E35D1F528}" destId="{C8765E2A-AD85-4269-9219-90E5D0EDC749}" srcOrd="3" destOrd="0" presId="urn:microsoft.com/office/officeart/2005/8/layout/radial6"/>
    <dgm:cxn modelId="{0578B437-B834-419B-B2A2-582EE19FD9C6}" type="presParOf" srcId="{98098534-91BC-44AE-AA64-BC9E35D1F528}" destId="{61957B5A-A683-4D1A-9C25-4A4B74890FC4}" srcOrd="4" destOrd="0" presId="urn:microsoft.com/office/officeart/2005/8/layout/radial6"/>
    <dgm:cxn modelId="{C7B1986A-301F-4C8D-8F39-3573FD3782C9}" type="presParOf" srcId="{98098534-91BC-44AE-AA64-BC9E35D1F528}" destId="{DF188D18-6D3D-41EF-A26D-4542CF2A9D98}" srcOrd="5" destOrd="0" presId="urn:microsoft.com/office/officeart/2005/8/layout/radial6"/>
    <dgm:cxn modelId="{B41F6631-6989-4A3B-BD18-ABF72A0DD6F7}" type="presParOf" srcId="{98098534-91BC-44AE-AA64-BC9E35D1F528}" destId="{A4E8F0AB-938E-4233-9A53-CF0E97AC9714}" srcOrd="6" destOrd="0" presId="urn:microsoft.com/office/officeart/2005/8/layout/radial6"/>
    <dgm:cxn modelId="{B6AD88E8-4E66-4F1A-AA90-9470CD47A96F}" type="presParOf" srcId="{98098534-91BC-44AE-AA64-BC9E35D1F528}" destId="{08E410F4-1F42-47C9-80E2-97581876D069}" srcOrd="7" destOrd="0" presId="urn:microsoft.com/office/officeart/2005/8/layout/radial6"/>
    <dgm:cxn modelId="{346BAF8A-7A98-41E1-900A-CB59C76839A3}" type="presParOf" srcId="{98098534-91BC-44AE-AA64-BC9E35D1F528}" destId="{4F661C8C-90AD-4388-9C46-B29ABBD084E4}" srcOrd="8" destOrd="0" presId="urn:microsoft.com/office/officeart/2005/8/layout/radial6"/>
    <dgm:cxn modelId="{ADA681C6-F7D2-4864-9269-4D0006679A3D}" type="presParOf" srcId="{98098534-91BC-44AE-AA64-BC9E35D1F528}" destId="{C3CD4C31-9281-4BA5-928E-128C79BCCA7E}" srcOrd="9" destOrd="0" presId="urn:microsoft.com/office/officeart/2005/8/layout/radial6"/>
    <dgm:cxn modelId="{E12F315E-380B-4BF2-A2FF-7EE19A00C054}" type="presParOf" srcId="{98098534-91BC-44AE-AA64-BC9E35D1F528}" destId="{C03CFA94-1C4F-4A9F-89DB-DBF6A759159A}" srcOrd="10" destOrd="0" presId="urn:microsoft.com/office/officeart/2005/8/layout/radial6"/>
    <dgm:cxn modelId="{71B20187-CD14-4FB7-A310-DE7203AB5030}" type="presParOf" srcId="{98098534-91BC-44AE-AA64-BC9E35D1F528}" destId="{C54E73B7-E6AE-4EA3-96A8-615D4A0433B6}" srcOrd="11" destOrd="0" presId="urn:microsoft.com/office/officeart/2005/8/layout/radial6"/>
    <dgm:cxn modelId="{D615AF6D-9FE0-46B8-8062-192C7F082860}" type="presParOf" srcId="{98098534-91BC-44AE-AA64-BC9E35D1F528}" destId="{386D0692-3DE6-4E2D-A61C-FF7BCDBCD41C}" srcOrd="12" destOrd="0" presId="urn:microsoft.com/office/officeart/2005/8/layout/radial6"/>
    <dgm:cxn modelId="{E42656A3-5403-45C2-A1A6-DE2CD789FC8B}" type="presParOf" srcId="{98098534-91BC-44AE-AA64-BC9E35D1F528}" destId="{6ED701E9-B6B5-4154-8412-43FF7AE0D39D}" srcOrd="13" destOrd="0" presId="urn:microsoft.com/office/officeart/2005/8/layout/radial6"/>
    <dgm:cxn modelId="{300D68A1-79A5-456E-ADFB-4C6A99CBF2F2}" type="presParOf" srcId="{98098534-91BC-44AE-AA64-BC9E35D1F528}" destId="{88797994-77AE-4185-951F-58EC0DCA5A7E}" srcOrd="14" destOrd="0" presId="urn:microsoft.com/office/officeart/2005/8/layout/radial6"/>
    <dgm:cxn modelId="{A6CD535F-838A-4056-8C26-B8C6D485D02C}" type="presParOf" srcId="{98098534-91BC-44AE-AA64-BC9E35D1F528}" destId="{D2AD8F8D-A34A-40C7-8BD9-D5A0E503824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A56C61-43FE-4C0F-B2ED-058E0CF2C6D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38F6FC45-B639-40EF-9BB8-86B36DD93A82}">
      <dgm:prSet phldrT="[Text]"/>
      <dgm:spPr/>
      <dgm:t>
        <a:bodyPr/>
        <a:lstStyle/>
        <a:p>
          <a:r>
            <a:rPr lang="en-US" dirty="0"/>
            <a:t>ISS Core Elements</a:t>
          </a:r>
        </a:p>
      </dgm:t>
    </dgm:pt>
    <dgm:pt modelId="{A1E006CD-BE50-4E74-8869-AF7B091BF7A4}" type="parTrans" cxnId="{7E05B509-46FF-4E22-9513-A70A64990B6B}">
      <dgm:prSet/>
      <dgm:spPr/>
      <dgm:t>
        <a:bodyPr/>
        <a:lstStyle/>
        <a:p>
          <a:endParaRPr lang="en-US"/>
        </a:p>
      </dgm:t>
    </dgm:pt>
    <dgm:pt modelId="{5A71A561-721A-4F37-938A-7F75E05D388C}" type="sibTrans" cxnId="{7E05B509-46FF-4E22-9513-A70A64990B6B}">
      <dgm:prSet/>
      <dgm:spPr/>
      <dgm:t>
        <a:bodyPr/>
        <a:lstStyle/>
        <a:p>
          <a:endParaRPr lang="en-US"/>
        </a:p>
      </dgm:t>
    </dgm:pt>
    <dgm:pt modelId="{F6C9B045-F091-4E73-BE65-387DDCB1FD93}">
      <dgm:prSet phldrT="[Text]"/>
      <dgm:spPr>
        <a:solidFill>
          <a:schemeClr val="accent6"/>
        </a:solidFill>
      </dgm:spPr>
      <dgm:t>
        <a:bodyPr/>
        <a:lstStyle/>
        <a:p>
          <a:r>
            <a:rPr lang="en-US" dirty="0"/>
            <a:t>Assessment of Need</a:t>
          </a:r>
        </a:p>
      </dgm:t>
    </dgm:pt>
    <dgm:pt modelId="{87DA7C5B-B713-4E8A-8C30-39D3881A70EA}" type="parTrans" cxnId="{592A504B-D14F-42CA-A8B7-2536DB5A42A2}">
      <dgm:prSet/>
      <dgm:spPr/>
      <dgm:t>
        <a:bodyPr/>
        <a:lstStyle/>
        <a:p>
          <a:endParaRPr lang="en-US"/>
        </a:p>
      </dgm:t>
    </dgm:pt>
    <dgm:pt modelId="{9792EB8F-893D-4660-BF8D-3D8080BA2FE7}" type="sibTrans" cxnId="{592A504B-D14F-42CA-A8B7-2536DB5A42A2}">
      <dgm:prSet/>
      <dgm:spPr/>
      <dgm:t>
        <a:bodyPr/>
        <a:lstStyle/>
        <a:p>
          <a:endParaRPr lang="en-US"/>
        </a:p>
      </dgm:t>
    </dgm:pt>
    <dgm:pt modelId="{0FCB1A59-F11F-4284-AE2D-AEC2D333D3CB}">
      <dgm:prSet phldrT="[Text]"/>
      <dgm:spPr>
        <a:solidFill>
          <a:schemeClr val="accent3"/>
        </a:solidFill>
      </dgm:spPr>
      <dgm:t>
        <a:bodyPr/>
        <a:lstStyle/>
        <a:p>
          <a:r>
            <a:rPr lang="en-US" dirty="0"/>
            <a:t>Identification of Career Pathway </a:t>
          </a:r>
        </a:p>
      </dgm:t>
    </dgm:pt>
    <dgm:pt modelId="{71E26145-CA48-48E4-AEAF-8EBDBC206189}" type="parTrans" cxnId="{8FB82C43-587D-4A69-A087-49F94E740FB2}">
      <dgm:prSet/>
      <dgm:spPr/>
      <dgm:t>
        <a:bodyPr/>
        <a:lstStyle/>
        <a:p>
          <a:endParaRPr lang="en-US"/>
        </a:p>
      </dgm:t>
    </dgm:pt>
    <dgm:pt modelId="{C5D62067-3410-4B63-B85A-9C72D86BEF74}" type="sibTrans" cxnId="{8FB82C43-587D-4A69-A087-49F94E740FB2}">
      <dgm:prSet/>
      <dgm:spPr/>
      <dgm:t>
        <a:bodyPr/>
        <a:lstStyle/>
        <a:p>
          <a:endParaRPr lang="en-US"/>
        </a:p>
      </dgm:t>
    </dgm:pt>
    <dgm:pt modelId="{C84DFA79-8991-45F6-8B02-8E96A17EE032}">
      <dgm:prSet phldrT="[Text]"/>
      <dgm:spPr>
        <a:solidFill>
          <a:schemeClr val="accent4"/>
        </a:solidFill>
      </dgm:spPr>
      <dgm:t>
        <a:bodyPr/>
        <a:lstStyle/>
        <a:p>
          <a:r>
            <a:rPr lang="en-US" dirty="0"/>
            <a:t>Connection to WIOA Performance Indicators </a:t>
          </a:r>
        </a:p>
      </dgm:t>
    </dgm:pt>
    <dgm:pt modelId="{E8978912-DE24-4F39-BDCE-F43624ABF916}" type="parTrans" cxnId="{8C7F1E74-C337-44B6-B4AA-775D18DEA655}">
      <dgm:prSet/>
      <dgm:spPr/>
      <dgm:t>
        <a:bodyPr/>
        <a:lstStyle/>
        <a:p>
          <a:endParaRPr lang="en-US"/>
        </a:p>
      </dgm:t>
    </dgm:pt>
    <dgm:pt modelId="{4A752C15-85F4-4CDF-8354-52C6221A1DD8}" type="sibTrans" cxnId="{8C7F1E74-C337-44B6-B4AA-775D18DEA655}">
      <dgm:prSet/>
      <dgm:spPr/>
      <dgm:t>
        <a:bodyPr/>
        <a:lstStyle/>
        <a:p>
          <a:endParaRPr lang="en-US"/>
        </a:p>
      </dgm:t>
    </dgm:pt>
    <dgm:pt modelId="{F4CBDC30-A222-4250-B069-9CB560FD4BDA}">
      <dgm:prSet phldrT="[Text]"/>
      <dgm:spPr>
        <a:solidFill>
          <a:schemeClr val="accent5"/>
        </a:solidFill>
      </dgm:spPr>
      <dgm:t>
        <a:bodyPr/>
        <a:lstStyle/>
        <a:p>
          <a:r>
            <a:rPr lang="en-US" dirty="0"/>
            <a:t>Planned and Actual WIOA Services</a:t>
          </a:r>
        </a:p>
      </dgm:t>
    </dgm:pt>
    <dgm:pt modelId="{861EDFB5-4BE9-4248-A443-3D1E0D84B227}" type="parTrans" cxnId="{3EA2E108-A468-4F02-A60A-0437DE6F28B0}">
      <dgm:prSet/>
      <dgm:spPr/>
      <dgm:t>
        <a:bodyPr/>
        <a:lstStyle/>
        <a:p>
          <a:endParaRPr lang="en-US"/>
        </a:p>
      </dgm:t>
    </dgm:pt>
    <dgm:pt modelId="{703B0176-EE2F-4D86-89BE-07B4A31658E2}" type="sibTrans" cxnId="{3EA2E108-A468-4F02-A60A-0437DE6F28B0}">
      <dgm:prSet/>
      <dgm:spPr/>
      <dgm:t>
        <a:bodyPr/>
        <a:lstStyle/>
        <a:p>
          <a:endParaRPr lang="en-US"/>
        </a:p>
      </dgm:t>
    </dgm:pt>
    <dgm:pt modelId="{3780BEFE-09B6-4D6C-AD7B-BFE9A884D313}">
      <dgm:prSet/>
      <dgm:spPr>
        <a:solidFill>
          <a:schemeClr val="bg2">
            <a:lumMod val="75000"/>
          </a:schemeClr>
        </a:solidFill>
      </dgm:spPr>
      <dgm:t>
        <a:bodyPr/>
        <a:lstStyle/>
        <a:p>
          <a:r>
            <a:rPr lang="en-US" dirty="0"/>
            <a:t>Referrals for Partner Services</a:t>
          </a:r>
        </a:p>
      </dgm:t>
    </dgm:pt>
    <dgm:pt modelId="{31C59550-17E0-4D20-9975-556E9D9E2878}" type="parTrans" cxnId="{4E5F60BD-E2BE-4C4C-90C1-D261946E5AFB}">
      <dgm:prSet/>
      <dgm:spPr/>
      <dgm:t>
        <a:bodyPr/>
        <a:lstStyle/>
        <a:p>
          <a:endParaRPr lang="en-US"/>
        </a:p>
      </dgm:t>
    </dgm:pt>
    <dgm:pt modelId="{BC188257-C6CD-4073-8DFE-C23CF78B4423}" type="sibTrans" cxnId="{4E5F60BD-E2BE-4C4C-90C1-D261946E5AFB}">
      <dgm:prSet/>
      <dgm:spPr/>
      <dgm:t>
        <a:bodyPr/>
        <a:lstStyle/>
        <a:p>
          <a:endParaRPr lang="en-US"/>
        </a:p>
      </dgm:t>
    </dgm:pt>
    <dgm:pt modelId="{98098534-91BC-44AE-AA64-BC9E35D1F528}" type="pres">
      <dgm:prSet presAssocID="{E8A56C61-43FE-4C0F-B2ED-058E0CF2C6DF}" presName="Name0" presStyleCnt="0">
        <dgm:presLayoutVars>
          <dgm:chMax val="1"/>
          <dgm:dir/>
          <dgm:animLvl val="ctr"/>
          <dgm:resizeHandles val="exact"/>
        </dgm:presLayoutVars>
      </dgm:prSet>
      <dgm:spPr/>
    </dgm:pt>
    <dgm:pt modelId="{03B9B73C-AB69-4226-92FC-0AC44F546336}" type="pres">
      <dgm:prSet presAssocID="{38F6FC45-B639-40EF-9BB8-86B36DD93A82}" presName="centerShape" presStyleLbl="node0" presStyleIdx="0" presStyleCnt="1"/>
      <dgm:spPr/>
    </dgm:pt>
    <dgm:pt modelId="{4BE68145-A862-4E58-BCA8-28C1D2B9A152}" type="pres">
      <dgm:prSet presAssocID="{F6C9B045-F091-4E73-BE65-387DDCB1FD93}" presName="node" presStyleLbl="node1" presStyleIdx="0" presStyleCnt="5">
        <dgm:presLayoutVars>
          <dgm:bulletEnabled val="1"/>
        </dgm:presLayoutVars>
      </dgm:prSet>
      <dgm:spPr/>
    </dgm:pt>
    <dgm:pt modelId="{3400062E-F8C6-453C-965C-C4274A520585}" type="pres">
      <dgm:prSet presAssocID="{F6C9B045-F091-4E73-BE65-387DDCB1FD93}" presName="dummy" presStyleCnt="0"/>
      <dgm:spPr/>
    </dgm:pt>
    <dgm:pt modelId="{C8765E2A-AD85-4269-9219-90E5D0EDC749}" type="pres">
      <dgm:prSet presAssocID="{9792EB8F-893D-4660-BF8D-3D8080BA2FE7}" presName="sibTrans" presStyleLbl="sibTrans2D1" presStyleIdx="0" presStyleCnt="5"/>
      <dgm:spPr/>
    </dgm:pt>
    <dgm:pt modelId="{61957B5A-A683-4D1A-9C25-4A4B74890FC4}" type="pres">
      <dgm:prSet presAssocID="{0FCB1A59-F11F-4284-AE2D-AEC2D333D3CB}" presName="node" presStyleLbl="node1" presStyleIdx="1" presStyleCnt="5">
        <dgm:presLayoutVars>
          <dgm:bulletEnabled val="1"/>
        </dgm:presLayoutVars>
      </dgm:prSet>
      <dgm:spPr/>
    </dgm:pt>
    <dgm:pt modelId="{DF188D18-6D3D-41EF-A26D-4542CF2A9D98}" type="pres">
      <dgm:prSet presAssocID="{0FCB1A59-F11F-4284-AE2D-AEC2D333D3CB}" presName="dummy" presStyleCnt="0"/>
      <dgm:spPr/>
    </dgm:pt>
    <dgm:pt modelId="{A4E8F0AB-938E-4233-9A53-CF0E97AC9714}" type="pres">
      <dgm:prSet presAssocID="{C5D62067-3410-4B63-B85A-9C72D86BEF74}" presName="sibTrans" presStyleLbl="sibTrans2D1" presStyleIdx="1" presStyleCnt="5"/>
      <dgm:spPr/>
    </dgm:pt>
    <dgm:pt modelId="{08E410F4-1F42-47C9-80E2-97581876D069}" type="pres">
      <dgm:prSet presAssocID="{C84DFA79-8991-45F6-8B02-8E96A17EE032}" presName="node" presStyleLbl="node1" presStyleIdx="2" presStyleCnt="5">
        <dgm:presLayoutVars>
          <dgm:bulletEnabled val="1"/>
        </dgm:presLayoutVars>
      </dgm:prSet>
      <dgm:spPr/>
    </dgm:pt>
    <dgm:pt modelId="{4F661C8C-90AD-4388-9C46-B29ABBD084E4}" type="pres">
      <dgm:prSet presAssocID="{C84DFA79-8991-45F6-8B02-8E96A17EE032}" presName="dummy" presStyleCnt="0"/>
      <dgm:spPr/>
    </dgm:pt>
    <dgm:pt modelId="{C3CD4C31-9281-4BA5-928E-128C79BCCA7E}" type="pres">
      <dgm:prSet presAssocID="{4A752C15-85F4-4CDF-8354-52C6221A1DD8}" presName="sibTrans" presStyleLbl="sibTrans2D1" presStyleIdx="2" presStyleCnt="5"/>
      <dgm:spPr/>
    </dgm:pt>
    <dgm:pt modelId="{C03CFA94-1C4F-4A9F-89DB-DBF6A759159A}" type="pres">
      <dgm:prSet presAssocID="{F4CBDC30-A222-4250-B069-9CB560FD4BDA}" presName="node" presStyleLbl="node1" presStyleIdx="3" presStyleCnt="5">
        <dgm:presLayoutVars>
          <dgm:bulletEnabled val="1"/>
        </dgm:presLayoutVars>
      </dgm:prSet>
      <dgm:spPr/>
    </dgm:pt>
    <dgm:pt modelId="{C54E73B7-E6AE-4EA3-96A8-615D4A0433B6}" type="pres">
      <dgm:prSet presAssocID="{F4CBDC30-A222-4250-B069-9CB560FD4BDA}" presName="dummy" presStyleCnt="0"/>
      <dgm:spPr/>
    </dgm:pt>
    <dgm:pt modelId="{386D0692-3DE6-4E2D-A61C-FF7BCDBCD41C}" type="pres">
      <dgm:prSet presAssocID="{703B0176-EE2F-4D86-89BE-07B4A31658E2}" presName="sibTrans" presStyleLbl="sibTrans2D1" presStyleIdx="3" presStyleCnt="5"/>
      <dgm:spPr/>
    </dgm:pt>
    <dgm:pt modelId="{6ED701E9-B6B5-4154-8412-43FF7AE0D39D}" type="pres">
      <dgm:prSet presAssocID="{3780BEFE-09B6-4D6C-AD7B-BFE9A884D313}" presName="node" presStyleLbl="node1" presStyleIdx="4" presStyleCnt="5">
        <dgm:presLayoutVars>
          <dgm:bulletEnabled val="1"/>
        </dgm:presLayoutVars>
      </dgm:prSet>
      <dgm:spPr/>
    </dgm:pt>
    <dgm:pt modelId="{88797994-77AE-4185-951F-58EC0DCA5A7E}" type="pres">
      <dgm:prSet presAssocID="{3780BEFE-09B6-4D6C-AD7B-BFE9A884D313}" presName="dummy" presStyleCnt="0"/>
      <dgm:spPr/>
    </dgm:pt>
    <dgm:pt modelId="{D2AD8F8D-A34A-40C7-8BD9-D5A0E5038247}" type="pres">
      <dgm:prSet presAssocID="{BC188257-C6CD-4073-8DFE-C23CF78B4423}" presName="sibTrans" presStyleLbl="sibTrans2D1" presStyleIdx="4" presStyleCnt="5"/>
      <dgm:spPr/>
    </dgm:pt>
  </dgm:ptLst>
  <dgm:cxnLst>
    <dgm:cxn modelId="{3EA2E108-A468-4F02-A60A-0437DE6F28B0}" srcId="{38F6FC45-B639-40EF-9BB8-86B36DD93A82}" destId="{F4CBDC30-A222-4250-B069-9CB560FD4BDA}" srcOrd="3" destOrd="0" parTransId="{861EDFB5-4BE9-4248-A443-3D1E0D84B227}" sibTransId="{703B0176-EE2F-4D86-89BE-07B4A31658E2}"/>
    <dgm:cxn modelId="{7E05B509-46FF-4E22-9513-A70A64990B6B}" srcId="{E8A56C61-43FE-4C0F-B2ED-058E0CF2C6DF}" destId="{38F6FC45-B639-40EF-9BB8-86B36DD93A82}" srcOrd="0" destOrd="0" parTransId="{A1E006CD-BE50-4E74-8869-AF7B091BF7A4}" sibTransId="{5A71A561-721A-4F37-938A-7F75E05D388C}"/>
    <dgm:cxn modelId="{808A9019-EC45-4506-8739-8D5F05EFA4BA}" type="presOf" srcId="{C84DFA79-8991-45F6-8B02-8E96A17EE032}" destId="{08E410F4-1F42-47C9-80E2-97581876D069}" srcOrd="0" destOrd="0" presId="urn:microsoft.com/office/officeart/2005/8/layout/radial6"/>
    <dgm:cxn modelId="{3409E31E-2FAB-4557-BB56-92B3ACC534BD}" type="presOf" srcId="{F4CBDC30-A222-4250-B069-9CB560FD4BDA}" destId="{C03CFA94-1C4F-4A9F-89DB-DBF6A759159A}" srcOrd="0" destOrd="0" presId="urn:microsoft.com/office/officeart/2005/8/layout/radial6"/>
    <dgm:cxn modelId="{59AD492A-FCA7-4A19-B479-F7C5AA99A422}" type="presOf" srcId="{9792EB8F-893D-4660-BF8D-3D8080BA2FE7}" destId="{C8765E2A-AD85-4269-9219-90E5D0EDC749}" srcOrd="0" destOrd="0" presId="urn:microsoft.com/office/officeart/2005/8/layout/radial6"/>
    <dgm:cxn modelId="{8FB82C43-587D-4A69-A087-49F94E740FB2}" srcId="{38F6FC45-B639-40EF-9BB8-86B36DD93A82}" destId="{0FCB1A59-F11F-4284-AE2D-AEC2D333D3CB}" srcOrd="1" destOrd="0" parTransId="{71E26145-CA48-48E4-AEAF-8EBDBC206189}" sibTransId="{C5D62067-3410-4B63-B85A-9C72D86BEF74}"/>
    <dgm:cxn modelId="{592A504B-D14F-42CA-A8B7-2536DB5A42A2}" srcId="{38F6FC45-B639-40EF-9BB8-86B36DD93A82}" destId="{F6C9B045-F091-4E73-BE65-387DDCB1FD93}" srcOrd="0" destOrd="0" parTransId="{87DA7C5B-B713-4E8A-8C30-39D3881A70EA}" sibTransId="{9792EB8F-893D-4660-BF8D-3D8080BA2FE7}"/>
    <dgm:cxn modelId="{8C7F1E74-C337-44B6-B4AA-775D18DEA655}" srcId="{38F6FC45-B639-40EF-9BB8-86B36DD93A82}" destId="{C84DFA79-8991-45F6-8B02-8E96A17EE032}" srcOrd="2" destOrd="0" parTransId="{E8978912-DE24-4F39-BDCE-F43624ABF916}" sibTransId="{4A752C15-85F4-4CDF-8354-52C6221A1DD8}"/>
    <dgm:cxn modelId="{4D81EB80-8BF9-40A5-8A74-1EE601E264E9}" type="presOf" srcId="{C5D62067-3410-4B63-B85A-9C72D86BEF74}" destId="{A4E8F0AB-938E-4233-9A53-CF0E97AC9714}" srcOrd="0" destOrd="0" presId="urn:microsoft.com/office/officeart/2005/8/layout/radial6"/>
    <dgm:cxn modelId="{6A0C3486-0387-41EC-A158-D1C7A3ACA4B6}" type="presOf" srcId="{E8A56C61-43FE-4C0F-B2ED-058E0CF2C6DF}" destId="{98098534-91BC-44AE-AA64-BC9E35D1F528}" srcOrd="0" destOrd="0" presId="urn:microsoft.com/office/officeart/2005/8/layout/radial6"/>
    <dgm:cxn modelId="{F58BD299-F459-428D-B449-2BB7A9E0926A}" type="presOf" srcId="{38F6FC45-B639-40EF-9BB8-86B36DD93A82}" destId="{03B9B73C-AB69-4226-92FC-0AC44F546336}" srcOrd="0" destOrd="0" presId="urn:microsoft.com/office/officeart/2005/8/layout/radial6"/>
    <dgm:cxn modelId="{C4D25CBD-3F54-45CF-9357-2FDA7887A935}" type="presOf" srcId="{3780BEFE-09B6-4D6C-AD7B-BFE9A884D313}" destId="{6ED701E9-B6B5-4154-8412-43FF7AE0D39D}" srcOrd="0" destOrd="0" presId="urn:microsoft.com/office/officeart/2005/8/layout/radial6"/>
    <dgm:cxn modelId="{4E5F60BD-E2BE-4C4C-90C1-D261946E5AFB}" srcId="{38F6FC45-B639-40EF-9BB8-86B36DD93A82}" destId="{3780BEFE-09B6-4D6C-AD7B-BFE9A884D313}" srcOrd="4" destOrd="0" parTransId="{31C59550-17E0-4D20-9975-556E9D9E2878}" sibTransId="{BC188257-C6CD-4073-8DFE-C23CF78B4423}"/>
    <dgm:cxn modelId="{8243DAC4-0314-435F-9A83-3C738397ACCF}" type="presOf" srcId="{BC188257-C6CD-4073-8DFE-C23CF78B4423}" destId="{D2AD8F8D-A34A-40C7-8BD9-D5A0E5038247}" srcOrd="0" destOrd="0" presId="urn:microsoft.com/office/officeart/2005/8/layout/radial6"/>
    <dgm:cxn modelId="{510595C9-5F27-4BD9-AC5C-D529FB2E3E66}" type="presOf" srcId="{F6C9B045-F091-4E73-BE65-387DDCB1FD93}" destId="{4BE68145-A862-4E58-BCA8-28C1D2B9A152}" srcOrd="0" destOrd="0" presId="urn:microsoft.com/office/officeart/2005/8/layout/radial6"/>
    <dgm:cxn modelId="{861365D0-3B38-4786-91C9-028A405297E6}" type="presOf" srcId="{4A752C15-85F4-4CDF-8354-52C6221A1DD8}" destId="{C3CD4C31-9281-4BA5-928E-128C79BCCA7E}" srcOrd="0" destOrd="0" presId="urn:microsoft.com/office/officeart/2005/8/layout/radial6"/>
    <dgm:cxn modelId="{CE3F31E9-ADE9-4D32-83B2-D334AE9F4011}" type="presOf" srcId="{0FCB1A59-F11F-4284-AE2D-AEC2D333D3CB}" destId="{61957B5A-A683-4D1A-9C25-4A4B74890FC4}" srcOrd="0" destOrd="0" presId="urn:microsoft.com/office/officeart/2005/8/layout/radial6"/>
    <dgm:cxn modelId="{304EEFF4-E5E8-4881-B296-F004B1001960}" type="presOf" srcId="{703B0176-EE2F-4D86-89BE-07B4A31658E2}" destId="{386D0692-3DE6-4E2D-A61C-FF7BCDBCD41C}" srcOrd="0" destOrd="0" presId="urn:microsoft.com/office/officeart/2005/8/layout/radial6"/>
    <dgm:cxn modelId="{F95462A3-8837-4A20-93D5-FE2468DF1B81}" type="presParOf" srcId="{98098534-91BC-44AE-AA64-BC9E35D1F528}" destId="{03B9B73C-AB69-4226-92FC-0AC44F546336}" srcOrd="0" destOrd="0" presId="urn:microsoft.com/office/officeart/2005/8/layout/radial6"/>
    <dgm:cxn modelId="{90D95539-79A2-4A4B-91A9-4072D3CEA7D8}" type="presParOf" srcId="{98098534-91BC-44AE-AA64-BC9E35D1F528}" destId="{4BE68145-A862-4E58-BCA8-28C1D2B9A152}" srcOrd="1" destOrd="0" presId="urn:microsoft.com/office/officeart/2005/8/layout/radial6"/>
    <dgm:cxn modelId="{EBC5E9B4-CE9D-4908-908F-346A13148D9C}" type="presParOf" srcId="{98098534-91BC-44AE-AA64-BC9E35D1F528}" destId="{3400062E-F8C6-453C-965C-C4274A520585}" srcOrd="2" destOrd="0" presId="urn:microsoft.com/office/officeart/2005/8/layout/radial6"/>
    <dgm:cxn modelId="{800565C9-5D34-4A8A-BC95-AD1A5B877A67}" type="presParOf" srcId="{98098534-91BC-44AE-AA64-BC9E35D1F528}" destId="{C8765E2A-AD85-4269-9219-90E5D0EDC749}" srcOrd="3" destOrd="0" presId="urn:microsoft.com/office/officeart/2005/8/layout/radial6"/>
    <dgm:cxn modelId="{0578B437-B834-419B-B2A2-582EE19FD9C6}" type="presParOf" srcId="{98098534-91BC-44AE-AA64-BC9E35D1F528}" destId="{61957B5A-A683-4D1A-9C25-4A4B74890FC4}" srcOrd="4" destOrd="0" presId="urn:microsoft.com/office/officeart/2005/8/layout/radial6"/>
    <dgm:cxn modelId="{C7B1986A-301F-4C8D-8F39-3573FD3782C9}" type="presParOf" srcId="{98098534-91BC-44AE-AA64-BC9E35D1F528}" destId="{DF188D18-6D3D-41EF-A26D-4542CF2A9D98}" srcOrd="5" destOrd="0" presId="urn:microsoft.com/office/officeart/2005/8/layout/radial6"/>
    <dgm:cxn modelId="{B41F6631-6989-4A3B-BD18-ABF72A0DD6F7}" type="presParOf" srcId="{98098534-91BC-44AE-AA64-BC9E35D1F528}" destId="{A4E8F0AB-938E-4233-9A53-CF0E97AC9714}" srcOrd="6" destOrd="0" presId="urn:microsoft.com/office/officeart/2005/8/layout/radial6"/>
    <dgm:cxn modelId="{B6AD88E8-4E66-4F1A-AA90-9470CD47A96F}" type="presParOf" srcId="{98098534-91BC-44AE-AA64-BC9E35D1F528}" destId="{08E410F4-1F42-47C9-80E2-97581876D069}" srcOrd="7" destOrd="0" presId="urn:microsoft.com/office/officeart/2005/8/layout/radial6"/>
    <dgm:cxn modelId="{346BAF8A-7A98-41E1-900A-CB59C76839A3}" type="presParOf" srcId="{98098534-91BC-44AE-AA64-BC9E35D1F528}" destId="{4F661C8C-90AD-4388-9C46-B29ABBD084E4}" srcOrd="8" destOrd="0" presId="urn:microsoft.com/office/officeart/2005/8/layout/radial6"/>
    <dgm:cxn modelId="{ADA681C6-F7D2-4864-9269-4D0006679A3D}" type="presParOf" srcId="{98098534-91BC-44AE-AA64-BC9E35D1F528}" destId="{C3CD4C31-9281-4BA5-928E-128C79BCCA7E}" srcOrd="9" destOrd="0" presId="urn:microsoft.com/office/officeart/2005/8/layout/radial6"/>
    <dgm:cxn modelId="{E12F315E-380B-4BF2-A2FF-7EE19A00C054}" type="presParOf" srcId="{98098534-91BC-44AE-AA64-BC9E35D1F528}" destId="{C03CFA94-1C4F-4A9F-89DB-DBF6A759159A}" srcOrd="10" destOrd="0" presId="urn:microsoft.com/office/officeart/2005/8/layout/radial6"/>
    <dgm:cxn modelId="{71B20187-CD14-4FB7-A310-DE7203AB5030}" type="presParOf" srcId="{98098534-91BC-44AE-AA64-BC9E35D1F528}" destId="{C54E73B7-E6AE-4EA3-96A8-615D4A0433B6}" srcOrd="11" destOrd="0" presId="urn:microsoft.com/office/officeart/2005/8/layout/radial6"/>
    <dgm:cxn modelId="{D615AF6D-9FE0-46B8-8062-192C7F082860}" type="presParOf" srcId="{98098534-91BC-44AE-AA64-BC9E35D1F528}" destId="{386D0692-3DE6-4E2D-A61C-FF7BCDBCD41C}" srcOrd="12" destOrd="0" presId="urn:microsoft.com/office/officeart/2005/8/layout/radial6"/>
    <dgm:cxn modelId="{E42656A3-5403-45C2-A1A6-DE2CD789FC8B}" type="presParOf" srcId="{98098534-91BC-44AE-AA64-BC9E35D1F528}" destId="{6ED701E9-B6B5-4154-8412-43FF7AE0D39D}" srcOrd="13" destOrd="0" presId="urn:microsoft.com/office/officeart/2005/8/layout/radial6"/>
    <dgm:cxn modelId="{300D68A1-79A5-456E-ADFB-4C6A99CBF2F2}" type="presParOf" srcId="{98098534-91BC-44AE-AA64-BC9E35D1F528}" destId="{88797994-77AE-4185-951F-58EC0DCA5A7E}" srcOrd="14" destOrd="0" presId="urn:microsoft.com/office/officeart/2005/8/layout/radial6"/>
    <dgm:cxn modelId="{A6CD535F-838A-4056-8C26-B8C6D485D02C}" type="presParOf" srcId="{98098534-91BC-44AE-AA64-BC9E35D1F528}" destId="{D2AD8F8D-A34A-40C7-8BD9-D5A0E503824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D8F8D-A34A-40C7-8BD9-D5A0E5038247}">
      <dsp:nvSpPr>
        <dsp:cNvPr id="0" name=""/>
        <dsp:cNvSpPr/>
      </dsp:nvSpPr>
      <dsp:spPr>
        <a:xfrm>
          <a:off x="1833742" y="668065"/>
          <a:ext cx="4460515" cy="4460515"/>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6D0692-3DE6-4E2D-A61C-FF7BCDBCD41C}">
      <dsp:nvSpPr>
        <dsp:cNvPr id="0" name=""/>
        <dsp:cNvSpPr/>
      </dsp:nvSpPr>
      <dsp:spPr>
        <a:xfrm>
          <a:off x="1833742" y="668065"/>
          <a:ext cx="4460515" cy="4460515"/>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D4C31-9281-4BA5-928E-128C79BCCA7E}">
      <dsp:nvSpPr>
        <dsp:cNvPr id="0" name=""/>
        <dsp:cNvSpPr/>
      </dsp:nvSpPr>
      <dsp:spPr>
        <a:xfrm>
          <a:off x="1833742" y="668065"/>
          <a:ext cx="4460515" cy="4460515"/>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8F0AB-938E-4233-9A53-CF0E97AC9714}">
      <dsp:nvSpPr>
        <dsp:cNvPr id="0" name=""/>
        <dsp:cNvSpPr/>
      </dsp:nvSpPr>
      <dsp:spPr>
        <a:xfrm>
          <a:off x="1833742" y="668065"/>
          <a:ext cx="4460515" cy="4460515"/>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765E2A-AD85-4269-9219-90E5D0EDC749}">
      <dsp:nvSpPr>
        <dsp:cNvPr id="0" name=""/>
        <dsp:cNvSpPr/>
      </dsp:nvSpPr>
      <dsp:spPr>
        <a:xfrm>
          <a:off x="1833742" y="668065"/>
          <a:ext cx="4460515" cy="4460515"/>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B9B73C-AB69-4226-92FC-0AC44F546336}">
      <dsp:nvSpPr>
        <dsp:cNvPr id="0" name=""/>
        <dsp:cNvSpPr/>
      </dsp:nvSpPr>
      <dsp:spPr>
        <a:xfrm>
          <a:off x="3038078" y="1872401"/>
          <a:ext cx="2051843" cy="20518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ISS Core Elements</a:t>
          </a:r>
        </a:p>
      </dsp:txBody>
      <dsp:txXfrm>
        <a:off x="3338563" y="2172886"/>
        <a:ext cx="1450873" cy="1450873"/>
      </dsp:txXfrm>
    </dsp:sp>
    <dsp:sp modelId="{4BE68145-A862-4E58-BCA8-28C1D2B9A152}">
      <dsp:nvSpPr>
        <dsp:cNvPr id="0" name=""/>
        <dsp:cNvSpPr/>
      </dsp:nvSpPr>
      <dsp:spPr>
        <a:xfrm>
          <a:off x="3345854" y="1626"/>
          <a:ext cx="1436290" cy="1436290"/>
        </a:xfrm>
        <a:prstGeom prst="ellipse">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Assessment of Need</a:t>
          </a:r>
        </a:p>
      </dsp:txBody>
      <dsp:txXfrm>
        <a:off x="3556194" y="211966"/>
        <a:ext cx="1015610" cy="1015610"/>
      </dsp:txXfrm>
    </dsp:sp>
    <dsp:sp modelId="{61957B5A-A683-4D1A-9C25-4A4B74890FC4}">
      <dsp:nvSpPr>
        <dsp:cNvPr id="0" name=""/>
        <dsp:cNvSpPr/>
      </dsp:nvSpPr>
      <dsp:spPr>
        <a:xfrm>
          <a:off x="5417780" y="1506968"/>
          <a:ext cx="1436290" cy="1436290"/>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Identification of Career Pathway </a:t>
          </a:r>
        </a:p>
      </dsp:txBody>
      <dsp:txXfrm>
        <a:off x="5628120" y="1717308"/>
        <a:ext cx="1015610" cy="1015610"/>
      </dsp:txXfrm>
    </dsp:sp>
    <dsp:sp modelId="{08E410F4-1F42-47C9-80E2-97581876D069}">
      <dsp:nvSpPr>
        <dsp:cNvPr id="0" name=""/>
        <dsp:cNvSpPr/>
      </dsp:nvSpPr>
      <dsp:spPr>
        <a:xfrm>
          <a:off x="4626375" y="3942663"/>
          <a:ext cx="1436290" cy="1436290"/>
        </a:xfrm>
        <a:prstGeom prst="ellipse">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Connection to WIOA Performance Indicators </a:t>
          </a:r>
        </a:p>
      </dsp:txBody>
      <dsp:txXfrm>
        <a:off x="4836715" y="4153003"/>
        <a:ext cx="1015610" cy="1015610"/>
      </dsp:txXfrm>
    </dsp:sp>
    <dsp:sp modelId="{C03CFA94-1C4F-4A9F-89DB-DBF6A759159A}">
      <dsp:nvSpPr>
        <dsp:cNvPr id="0" name=""/>
        <dsp:cNvSpPr/>
      </dsp:nvSpPr>
      <dsp:spPr>
        <a:xfrm>
          <a:off x="2065334" y="3942663"/>
          <a:ext cx="1436290" cy="1436290"/>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Planned and Actual WIOA Services</a:t>
          </a:r>
        </a:p>
      </dsp:txBody>
      <dsp:txXfrm>
        <a:off x="2275674" y="4153003"/>
        <a:ext cx="1015610" cy="1015610"/>
      </dsp:txXfrm>
    </dsp:sp>
    <dsp:sp modelId="{6ED701E9-B6B5-4154-8412-43FF7AE0D39D}">
      <dsp:nvSpPr>
        <dsp:cNvPr id="0" name=""/>
        <dsp:cNvSpPr/>
      </dsp:nvSpPr>
      <dsp:spPr>
        <a:xfrm>
          <a:off x="1273929" y="1506968"/>
          <a:ext cx="1436290" cy="1436290"/>
        </a:xfrm>
        <a:prstGeom prst="ellipse">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Referrals for Partner Services</a:t>
          </a:r>
        </a:p>
      </dsp:txBody>
      <dsp:txXfrm>
        <a:off x="1484269" y="1717308"/>
        <a:ext cx="1015610" cy="1015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D8F8D-A34A-40C7-8BD9-D5A0E5038247}">
      <dsp:nvSpPr>
        <dsp:cNvPr id="0" name=""/>
        <dsp:cNvSpPr/>
      </dsp:nvSpPr>
      <dsp:spPr>
        <a:xfrm>
          <a:off x="1833742" y="668065"/>
          <a:ext cx="4460515" cy="4460515"/>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6D0692-3DE6-4E2D-A61C-FF7BCDBCD41C}">
      <dsp:nvSpPr>
        <dsp:cNvPr id="0" name=""/>
        <dsp:cNvSpPr/>
      </dsp:nvSpPr>
      <dsp:spPr>
        <a:xfrm>
          <a:off x="1833742" y="668065"/>
          <a:ext cx="4460515" cy="4460515"/>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D4C31-9281-4BA5-928E-128C79BCCA7E}">
      <dsp:nvSpPr>
        <dsp:cNvPr id="0" name=""/>
        <dsp:cNvSpPr/>
      </dsp:nvSpPr>
      <dsp:spPr>
        <a:xfrm>
          <a:off x="1833742" y="668065"/>
          <a:ext cx="4460515" cy="4460515"/>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8F0AB-938E-4233-9A53-CF0E97AC9714}">
      <dsp:nvSpPr>
        <dsp:cNvPr id="0" name=""/>
        <dsp:cNvSpPr/>
      </dsp:nvSpPr>
      <dsp:spPr>
        <a:xfrm>
          <a:off x="1833742" y="668065"/>
          <a:ext cx="4460515" cy="4460515"/>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765E2A-AD85-4269-9219-90E5D0EDC749}">
      <dsp:nvSpPr>
        <dsp:cNvPr id="0" name=""/>
        <dsp:cNvSpPr/>
      </dsp:nvSpPr>
      <dsp:spPr>
        <a:xfrm>
          <a:off x="1833742" y="668065"/>
          <a:ext cx="4460515" cy="4460515"/>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B9B73C-AB69-4226-92FC-0AC44F546336}">
      <dsp:nvSpPr>
        <dsp:cNvPr id="0" name=""/>
        <dsp:cNvSpPr/>
      </dsp:nvSpPr>
      <dsp:spPr>
        <a:xfrm>
          <a:off x="3038078" y="1872401"/>
          <a:ext cx="2051843" cy="20518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ISS Core Elements</a:t>
          </a:r>
        </a:p>
      </dsp:txBody>
      <dsp:txXfrm>
        <a:off x="3338563" y="2172886"/>
        <a:ext cx="1450873" cy="1450873"/>
      </dsp:txXfrm>
    </dsp:sp>
    <dsp:sp modelId="{4BE68145-A862-4E58-BCA8-28C1D2B9A152}">
      <dsp:nvSpPr>
        <dsp:cNvPr id="0" name=""/>
        <dsp:cNvSpPr/>
      </dsp:nvSpPr>
      <dsp:spPr>
        <a:xfrm>
          <a:off x="3345854" y="1626"/>
          <a:ext cx="1436290" cy="1436290"/>
        </a:xfrm>
        <a:prstGeom prst="ellipse">
          <a:avLst/>
        </a:prstGeom>
        <a:solidFill>
          <a:schemeClr val="accent6"/>
        </a:solidFill>
        <a:ln w="571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Assessment of Need</a:t>
          </a:r>
        </a:p>
      </dsp:txBody>
      <dsp:txXfrm>
        <a:off x="3556194" y="211966"/>
        <a:ext cx="1015610" cy="1015610"/>
      </dsp:txXfrm>
    </dsp:sp>
    <dsp:sp modelId="{61957B5A-A683-4D1A-9C25-4A4B74890FC4}">
      <dsp:nvSpPr>
        <dsp:cNvPr id="0" name=""/>
        <dsp:cNvSpPr/>
      </dsp:nvSpPr>
      <dsp:spPr>
        <a:xfrm>
          <a:off x="5417780" y="1506968"/>
          <a:ext cx="1436290" cy="1436290"/>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Identification of Career Pathway </a:t>
          </a:r>
        </a:p>
      </dsp:txBody>
      <dsp:txXfrm>
        <a:off x="5628120" y="1717308"/>
        <a:ext cx="1015610" cy="1015610"/>
      </dsp:txXfrm>
    </dsp:sp>
    <dsp:sp modelId="{08E410F4-1F42-47C9-80E2-97581876D069}">
      <dsp:nvSpPr>
        <dsp:cNvPr id="0" name=""/>
        <dsp:cNvSpPr/>
      </dsp:nvSpPr>
      <dsp:spPr>
        <a:xfrm>
          <a:off x="4626375" y="3942663"/>
          <a:ext cx="1436290" cy="1436290"/>
        </a:xfrm>
        <a:prstGeom prst="ellipse">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Connection to WIOA Performance Indicators </a:t>
          </a:r>
        </a:p>
      </dsp:txBody>
      <dsp:txXfrm>
        <a:off x="4836715" y="4153003"/>
        <a:ext cx="1015610" cy="1015610"/>
      </dsp:txXfrm>
    </dsp:sp>
    <dsp:sp modelId="{C03CFA94-1C4F-4A9F-89DB-DBF6A759159A}">
      <dsp:nvSpPr>
        <dsp:cNvPr id="0" name=""/>
        <dsp:cNvSpPr/>
      </dsp:nvSpPr>
      <dsp:spPr>
        <a:xfrm>
          <a:off x="2065334" y="3942663"/>
          <a:ext cx="1436290" cy="1436290"/>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Planned and Actual WIOA Services</a:t>
          </a:r>
        </a:p>
      </dsp:txBody>
      <dsp:txXfrm>
        <a:off x="2275674" y="4153003"/>
        <a:ext cx="1015610" cy="1015610"/>
      </dsp:txXfrm>
    </dsp:sp>
    <dsp:sp modelId="{6ED701E9-B6B5-4154-8412-43FF7AE0D39D}">
      <dsp:nvSpPr>
        <dsp:cNvPr id="0" name=""/>
        <dsp:cNvSpPr/>
      </dsp:nvSpPr>
      <dsp:spPr>
        <a:xfrm>
          <a:off x="1273929" y="1506968"/>
          <a:ext cx="1436290" cy="1436290"/>
        </a:xfrm>
        <a:prstGeom prst="ellipse">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Referrals for Partner Services</a:t>
          </a:r>
        </a:p>
      </dsp:txBody>
      <dsp:txXfrm>
        <a:off x="1484269" y="1717308"/>
        <a:ext cx="1015610" cy="1015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D8F8D-A34A-40C7-8BD9-D5A0E5038247}">
      <dsp:nvSpPr>
        <dsp:cNvPr id="0" name=""/>
        <dsp:cNvSpPr/>
      </dsp:nvSpPr>
      <dsp:spPr>
        <a:xfrm>
          <a:off x="1833742" y="668065"/>
          <a:ext cx="4460515" cy="4460515"/>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6D0692-3DE6-4E2D-A61C-FF7BCDBCD41C}">
      <dsp:nvSpPr>
        <dsp:cNvPr id="0" name=""/>
        <dsp:cNvSpPr/>
      </dsp:nvSpPr>
      <dsp:spPr>
        <a:xfrm>
          <a:off x="1833742" y="668065"/>
          <a:ext cx="4460515" cy="4460515"/>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D4C31-9281-4BA5-928E-128C79BCCA7E}">
      <dsp:nvSpPr>
        <dsp:cNvPr id="0" name=""/>
        <dsp:cNvSpPr/>
      </dsp:nvSpPr>
      <dsp:spPr>
        <a:xfrm>
          <a:off x="1833742" y="668065"/>
          <a:ext cx="4460515" cy="4460515"/>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8F0AB-938E-4233-9A53-CF0E97AC9714}">
      <dsp:nvSpPr>
        <dsp:cNvPr id="0" name=""/>
        <dsp:cNvSpPr/>
      </dsp:nvSpPr>
      <dsp:spPr>
        <a:xfrm>
          <a:off x="1833742" y="668065"/>
          <a:ext cx="4460515" cy="4460515"/>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765E2A-AD85-4269-9219-90E5D0EDC749}">
      <dsp:nvSpPr>
        <dsp:cNvPr id="0" name=""/>
        <dsp:cNvSpPr/>
      </dsp:nvSpPr>
      <dsp:spPr>
        <a:xfrm>
          <a:off x="1833742" y="668065"/>
          <a:ext cx="4460515" cy="4460515"/>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B9B73C-AB69-4226-92FC-0AC44F546336}">
      <dsp:nvSpPr>
        <dsp:cNvPr id="0" name=""/>
        <dsp:cNvSpPr/>
      </dsp:nvSpPr>
      <dsp:spPr>
        <a:xfrm>
          <a:off x="3038078" y="1872401"/>
          <a:ext cx="2051843" cy="20518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ISS Core Elements</a:t>
          </a:r>
        </a:p>
      </dsp:txBody>
      <dsp:txXfrm>
        <a:off x="3338563" y="2172886"/>
        <a:ext cx="1450873" cy="1450873"/>
      </dsp:txXfrm>
    </dsp:sp>
    <dsp:sp modelId="{4BE68145-A862-4E58-BCA8-28C1D2B9A152}">
      <dsp:nvSpPr>
        <dsp:cNvPr id="0" name=""/>
        <dsp:cNvSpPr/>
      </dsp:nvSpPr>
      <dsp:spPr>
        <a:xfrm>
          <a:off x="3345854" y="1626"/>
          <a:ext cx="1436290" cy="1436290"/>
        </a:xfrm>
        <a:prstGeom prst="ellipse">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Assessment of Need</a:t>
          </a:r>
        </a:p>
      </dsp:txBody>
      <dsp:txXfrm>
        <a:off x="3556194" y="211966"/>
        <a:ext cx="1015610" cy="1015610"/>
      </dsp:txXfrm>
    </dsp:sp>
    <dsp:sp modelId="{61957B5A-A683-4D1A-9C25-4A4B74890FC4}">
      <dsp:nvSpPr>
        <dsp:cNvPr id="0" name=""/>
        <dsp:cNvSpPr/>
      </dsp:nvSpPr>
      <dsp:spPr>
        <a:xfrm>
          <a:off x="5417780" y="1506968"/>
          <a:ext cx="1436290" cy="1436290"/>
        </a:xfrm>
        <a:prstGeom prst="ellipse">
          <a:avLst/>
        </a:prstGeom>
        <a:solidFill>
          <a:schemeClr val="accent3"/>
        </a:solidFill>
        <a:ln w="571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Identification of Career Pathway </a:t>
          </a:r>
        </a:p>
      </dsp:txBody>
      <dsp:txXfrm>
        <a:off x="5628120" y="1717308"/>
        <a:ext cx="1015610" cy="1015610"/>
      </dsp:txXfrm>
    </dsp:sp>
    <dsp:sp modelId="{08E410F4-1F42-47C9-80E2-97581876D069}">
      <dsp:nvSpPr>
        <dsp:cNvPr id="0" name=""/>
        <dsp:cNvSpPr/>
      </dsp:nvSpPr>
      <dsp:spPr>
        <a:xfrm>
          <a:off x="4626375" y="3942663"/>
          <a:ext cx="1436290" cy="1436290"/>
        </a:xfrm>
        <a:prstGeom prst="ellipse">
          <a:avLst/>
        </a:prstGeom>
        <a:solidFill>
          <a:schemeClr val="accent4"/>
        </a:solidFill>
        <a:ln w="762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Connection to WIOA Performance Indicators </a:t>
          </a:r>
        </a:p>
      </dsp:txBody>
      <dsp:txXfrm>
        <a:off x="4836715" y="4153003"/>
        <a:ext cx="1015610" cy="1015610"/>
      </dsp:txXfrm>
    </dsp:sp>
    <dsp:sp modelId="{C03CFA94-1C4F-4A9F-89DB-DBF6A759159A}">
      <dsp:nvSpPr>
        <dsp:cNvPr id="0" name=""/>
        <dsp:cNvSpPr/>
      </dsp:nvSpPr>
      <dsp:spPr>
        <a:xfrm>
          <a:off x="2065334" y="3942663"/>
          <a:ext cx="1436290" cy="1436290"/>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Planned and Actual WIOA Services</a:t>
          </a:r>
        </a:p>
      </dsp:txBody>
      <dsp:txXfrm>
        <a:off x="2275674" y="4153003"/>
        <a:ext cx="1015610" cy="1015610"/>
      </dsp:txXfrm>
    </dsp:sp>
    <dsp:sp modelId="{6ED701E9-B6B5-4154-8412-43FF7AE0D39D}">
      <dsp:nvSpPr>
        <dsp:cNvPr id="0" name=""/>
        <dsp:cNvSpPr/>
      </dsp:nvSpPr>
      <dsp:spPr>
        <a:xfrm>
          <a:off x="1273929" y="1506968"/>
          <a:ext cx="1436290" cy="1436290"/>
        </a:xfrm>
        <a:prstGeom prst="ellipse">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Referrals for Partner Services</a:t>
          </a:r>
        </a:p>
      </dsp:txBody>
      <dsp:txXfrm>
        <a:off x="1484269" y="1717308"/>
        <a:ext cx="1015610" cy="1015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D8F8D-A34A-40C7-8BD9-D5A0E5038247}">
      <dsp:nvSpPr>
        <dsp:cNvPr id="0" name=""/>
        <dsp:cNvSpPr/>
      </dsp:nvSpPr>
      <dsp:spPr>
        <a:xfrm>
          <a:off x="1833742" y="668065"/>
          <a:ext cx="4460515" cy="4460515"/>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6D0692-3DE6-4E2D-A61C-FF7BCDBCD41C}">
      <dsp:nvSpPr>
        <dsp:cNvPr id="0" name=""/>
        <dsp:cNvSpPr/>
      </dsp:nvSpPr>
      <dsp:spPr>
        <a:xfrm>
          <a:off x="1833742" y="668065"/>
          <a:ext cx="4460515" cy="4460515"/>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D4C31-9281-4BA5-928E-128C79BCCA7E}">
      <dsp:nvSpPr>
        <dsp:cNvPr id="0" name=""/>
        <dsp:cNvSpPr/>
      </dsp:nvSpPr>
      <dsp:spPr>
        <a:xfrm>
          <a:off x="1833742" y="668065"/>
          <a:ext cx="4460515" cy="4460515"/>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8F0AB-938E-4233-9A53-CF0E97AC9714}">
      <dsp:nvSpPr>
        <dsp:cNvPr id="0" name=""/>
        <dsp:cNvSpPr/>
      </dsp:nvSpPr>
      <dsp:spPr>
        <a:xfrm>
          <a:off x="1833742" y="668065"/>
          <a:ext cx="4460515" cy="4460515"/>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765E2A-AD85-4269-9219-90E5D0EDC749}">
      <dsp:nvSpPr>
        <dsp:cNvPr id="0" name=""/>
        <dsp:cNvSpPr/>
      </dsp:nvSpPr>
      <dsp:spPr>
        <a:xfrm>
          <a:off x="1833742" y="668065"/>
          <a:ext cx="4460515" cy="4460515"/>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B9B73C-AB69-4226-92FC-0AC44F546336}">
      <dsp:nvSpPr>
        <dsp:cNvPr id="0" name=""/>
        <dsp:cNvSpPr/>
      </dsp:nvSpPr>
      <dsp:spPr>
        <a:xfrm>
          <a:off x="3038078" y="1872401"/>
          <a:ext cx="2051843" cy="20518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ISS Core Elements</a:t>
          </a:r>
        </a:p>
      </dsp:txBody>
      <dsp:txXfrm>
        <a:off x="3338563" y="2172886"/>
        <a:ext cx="1450873" cy="1450873"/>
      </dsp:txXfrm>
    </dsp:sp>
    <dsp:sp modelId="{4BE68145-A862-4E58-BCA8-28C1D2B9A152}">
      <dsp:nvSpPr>
        <dsp:cNvPr id="0" name=""/>
        <dsp:cNvSpPr/>
      </dsp:nvSpPr>
      <dsp:spPr>
        <a:xfrm>
          <a:off x="3345854" y="1626"/>
          <a:ext cx="1436290" cy="1436290"/>
        </a:xfrm>
        <a:prstGeom prst="ellipse">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Assessment of Need</a:t>
          </a:r>
        </a:p>
      </dsp:txBody>
      <dsp:txXfrm>
        <a:off x="3556194" y="211966"/>
        <a:ext cx="1015610" cy="1015610"/>
      </dsp:txXfrm>
    </dsp:sp>
    <dsp:sp modelId="{61957B5A-A683-4D1A-9C25-4A4B74890FC4}">
      <dsp:nvSpPr>
        <dsp:cNvPr id="0" name=""/>
        <dsp:cNvSpPr/>
      </dsp:nvSpPr>
      <dsp:spPr>
        <a:xfrm>
          <a:off x="5417780" y="1506968"/>
          <a:ext cx="1436290" cy="1436290"/>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Identification of Career Pathway </a:t>
          </a:r>
        </a:p>
      </dsp:txBody>
      <dsp:txXfrm>
        <a:off x="5628120" y="1717308"/>
        <a:ext cx="1015610" cy="1015610"/>
      </dsp:txXfrm>
    </dsp:sp>
    <dsp:sp modelId="{08E410F4-1F42-47C9-80E2-97581876D069}">
      <dsp:nvSpPr>
        <dsp:cNvPr id="0" name=""/>
        <dsp:cNvSpPr/>
      </dsp:nvSpPr>
      <dsp:spPr>
        <a:xfrm>
          <a:off x="4626375" y="3942663"/>
          <a:ext cx="1436290" cy="1436290"/>
        </a:xfrm>
        <a:prstGeom prst="ellipse">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Connection to WIOA Performance Indicators </a:t>
          </a:r>
        </a:p>
      </dsp:txBody>
      <dsp:txXfrm>
        <a:off x="4836715" y="4153003"/>
        <a:ext cx="1015610" cy="1015610"/>
      </dsp:txXfrm>
    </dsp:sp>
    <dsp:sp modelId="{C03CFA94-1C4F-4A9F-89DB-DBF6A759159A}">
      <dsp:nvSpPr>
        <dsp:cNvPr id="0" name=""/>
        <dsp:cNvSpPr/>
      </dsp:nvSpPr>
      <dsp:spPr>
        <a:xfrm>
          <a:off x="2065334" y="3942663"/>
          <a:ext cx="1436290" cy="1436290"/>
        </a:xfrm>
        <a:prstGeom prst="ellipse">
          <a:avLst/>
        </a:prstGeom>
        <a:solidFill>
          <a:schemeClr val="accent5"/>
        </a:solidFill>
        <a:ln w="571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Planned and Actual WIOA Services</a:t>
          </a:r>
        </a:p>
      </dsp:txBody>
      <dsp:txXfrm>
        <a:off x="2275674" y="4153003"/>
        <a:ext cx="1015610" cy="1015610"/>
      </dsp:txXfrm>
    </dsp:sp>
    <dsp:sp modelId="{6ED701E9-B6B5-4154-8412-43FF7AE0D39D}">
      <dsp:nvSpPr>
        <dsp:cNvPr id="0" name=""/>
        <dsp:cNvSpPr/>
      </dsp:nvSpPr>
      <dsp:spPr>
        <a:xfrm>
          <a:off x="1273929" y="1506968"/>
          <a:ext cx="1436290" cy="1436290"/>
        </a:xfrm>
        <a:prstGeom prst="ellipse">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Referrals for Partner Services</a:t>
          </a:r>
        </a:p>
      </dsp:txBody>
      <dsp:txXfrm>
        <a:off x="1484269" y="1717308"/>
        <a:ext cx="1015610" cy="1015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D8F8D-A34A-40C7-8BD9-D5A0E5038247}">
      <dsp:nvSpPr>
        <dsp:cNvPr id="0" name=""/>
        <dsp:cNvSpPr/>
      </dsp:nvSpPr>
      <dsp:spPr>
        <a:xfrm>
          <a:off x="1833742" y="668065"/>
          <a:ext cx="4460515" cy="4460515"/>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6D0692-3DE6-4E2D-A61C-FF7BCDBCD41C}">
      <dsp:nvSpPr>
        <dsp:cNvPr id="0" name=""/>
        <dsp:cNvSpPr/>
      </dsp:nvSpPr>
      <dsp:spPr>
        <a:xfrm>
          <a:off x="1833742" y="668065"/>
          <a:ext cx="4460515" cy="4460515"/>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D4C31-9281-4BA5-928E-128C79BCCA7E}">
      <dsp:nvSpPr>
        <dsp:cNvPr id="0" name=""/>
        <dsp:cNvSpPr/>
      </dsp:nvSpPr>
      <dsp:spPr>
        <a:xfrm>
          <a:off x="1833742" y="668065"/>
          <a:ext cx="4460515" cy="4460515"/>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8F0AB-938E-4233-9A53-CF0E97AC9714}">
      <dsp:nvSpPr>
        <dsp:cNvPr id="0" name=""/>
        <dsp:cNvSpPr/>
      </dsp:nvSpPr>
      <dsp:spPr>
        <a:xfrm>
          <a:off x="1833742" y="668065"/>
          <a:ext cx="4460515" cy="4460515"/>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765E2A-AD85-4269-9219-90E5D0EDC749}">
      <dsp:nvSpPr>
        <dsp:cNvPr id="0" name=""/>
        <dsp:cNvSpPr/>
      </dsp:nvSpPr>
      <dsp:spPr>
        <a:xfrm>
          <a:off x="1833742" y="668065"/>
          <a:ext cx="4460515" cy="4460515"/>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B9B73C-AB69-4226-92FC-0AC44F546336}">
      <dsp:nvSpPr>
        <dsp:cNvPr id="0" name=""/>
        <dsp:cNvSpPr/>
      </dsp:nvSpPr>
      <dsp:spPr>
        <a:xfrm>
          <a:off x="3038078" y="1872401"/>
          <a:ext cx="2051843" cy="20518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ISS Core Elements</a:t>
          </a:r>
        </a:p>
      </dsp:txBody>
      <dsp:txXfrm>
        <a:off x="3338563" y="2172886"/>
        <a:ext cx="1450873" cy="1450873"/>
      </dsp:txXfrm>
    </dsp:sp>
    <dsp:sp modelId="{4BE68145-A862-4E58-BCA8-28C1D2B9A152}">
      <dsp:nvSpPr>
        <dsp:cNvPr id="0" name=""/>
        <dsp:cNvSpPr/>
      </dsp:nvSpPr>
      <dsp:spPr>
        <a:xfrm>
          <a:off x="3345854" y="1626"/>
          <a:ext cx="1436290" cy="1436290"/>
        </a:xfrm>
        <a:prstGeom prst="ellipse">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Assessment of Need</a:t>
          </a:r>
        </a:p>
      </dsp:txBody>
      <dsp:txXfrm>
        <a:off x="3556194" y="211966"/>
        <a:ext cx="1015610" cy="1015610"/>
      </dsp:txXfrm>
    </dsp:sp>
    <dsp:sp modelId="{61957B5A-A683-4D1A-9C25-4A4B74890FC4}">
      <dsp:nvSpPr>
        <dsp:cNvPr id="0" name=""/>
        <dsp:cNvSpPr/>
      </dsp:nvSpPr>
      <dsp:spPr>
        <a:xfrm>
          <a:off x="5417780" y="1506968"/>
          <a:ext cx="1436290" cy="1436290"/>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Identification of Career Pathway </a:t>
          </a:r>
        </a:p>
      </dsp:txBody>
      <dsp:txXfrm>
        <a:off x="5628120" y="1717308"/>
        <a:ext cx="1015610" cy="1015610"/>
      </dsp:txXfrm>
    </dsp:sp>
    <dsp:sp modelId="{08E410F4-1F42-47C9-80E2-97581876D069}">
      <dsp:nvSpPr>
        <dsp:cNvPr id="0" name=""/>
        <dsp:cNvSpPr/>
      </dsp:nvSpPr>
      <dsp:spPr>
        <a:xfrm>
          <a:off x="4626375" y="3942663"/>
          <a:ext cx="1436290" cy="1436290"/>
        </a:xfrm>
        <a:prstGeom prst="ellipse">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Connection to WIOA Performance Indicators </a:t>
          </a:r>
        </a:p>
      </dsp:txBody>
      <dsp:txXfrm>
        <a:off x="4836715" y="4153003"/>
        <a:ext cx="1015610" cy="1015610"/>
      </dsp:txXfrm>
    </dsp:sp>
    <dsp:sp modelId="{C03CFA94-1C4F-4A9F-89DB-DBF6A759159A}">
      <dsp:nvSpPr>
        <dsp:cNvPr id="0" name=""/>
        <dsp:cNvSpPr/>
      </dsp:nvSpPr>
      <dsp:spPr>
        <a:xfrm>
          <a:off x="2065334" y="3942663"/>
          <a:ext cx="1436290" cy="1436290"/>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Planned and Actual WIOA Services</a:t>
          </a:r>
        </a:p>
      </dsp:txBody>
      <dsp:txXfrm>
        <a:off x="2275674" y="4153003"/>
        <a:ext cx="1015610" cy="1015610"/>
      </dsp:txXfrm>
    </dsp:sp>
    <dsp:sp modelId="{6ED701E9-B6B5-4154-8412-43FF7AE0D39D}">
      <dsp:nvSpPr>
        <dsp:cNvPr id="0" name=""/>
        <dsp:cNvSpPr/>
      </dsp:nvSpPr>
      <dsp:spPr>
        <a:xfrm>
          <a:off x="1273929" y="1506968"/>
          <a:ext cx="1436290" cy="1436290"/>
        </a:xfrm>
        <a:prstGeom prst="ellipse">
          <a:avLst/>
        </a:prstGeom>
        <a:solidFill>
          <a:schemeClr val="bg2">
            <a:lumMod val="75000"/>
          </a:schemeClr>
        </a:solidFill>
        <a:ln w="571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Referrals for Partner Services</a:t>
          </a:r>
        </a:p>
      </dsp:txBody>
      <dsp:txXfrm>
        <a:off x="1484269" y="1717308"/>
        <a:ext cx="1015610" cy="10156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D8F8D-A34A-40C7-8BD9-D5A0E5038247}">
      <dsp:nvSpPr>
        <dsp:cNvPr id="0" name=""/>
        <dsp:cNvSpPr/>
      </dsp:nvSpPr>
      <dsp:spPr>
        <a:xfrm>
          <a:off x="1833742" y="668065"/>
          <a:ext cx="4460515" cy="4460515"/>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6D0692-3DE6-4E2D-A61C-FF7BCDBCD41C}">
      <dsp:nvSpPr>
        <dsp:cNvPr id="0" name=""/>
        <dsp:cNvSpPr/>
      </dsp:nvSpPr>
      <dsp:spPr>
        <a:xfrm>
          <a:off x="1833742" y="668065"/>
          <a:ext cx="4460515" cy="4460515"/>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CD4C31-9281-4BA5-928E-128C79BCCA7E}">
      <dsp:nvSpPr>
        <dsp:cNvPr id="0" name=""/>
        <dsp:cNvSpPr/>
      </dsp:nvSpPr>
      <dsp:spPr>
        <a:xfrm>
          <a:off x="1833742" y="668065"/>
          <a:ext cx="4460515" cy="4460515"/>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8F0AB-938E-4233-9A53-CF0E97AC9714}">
      <dsp:nvSpPr>
        <dsp:cNvPr id="0" name=""/>
        <dsp:cNvSpPr/>
      </dsp:nvSpPr>
      <dsp:spPr>
        <a:xfrm>
          <a:off x="1833742" y="668065"/>
          <a:ext cx="4460515" cy="4460515"/>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765E2A-AD85-4269-9219-90E5D0EDC749}">
      <dsp:nvSpPr>
        <dsp:cNvPr id="0" name=""/>
        <dsp:cNvSpPr/>
      </dsp:nvSpPr>
      <dsp:spPr>
        <a:xfrm>
          <a:off x="1833742" y="668065"/>
          <a:ext cx="4460515" cy="4460515"/>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B9B73C-AB69-4226-92FC-0AC44F546336}">
      <dsp:nvSpPr>
        <dsp:cNvPr id="0" name=""/>
        <dsp:cNvSpPr/>
      </dsp:nvSpPr>
      <dsp:spPr>
        <a:xfrm>
          <a:off x="3038078" y="1872401"/>
          <a:ext cx="2051843" cy="20518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ISS Core Elements</a:t>
          </a:r>
        </a:p>
      </dsp:txBody>
      <dsp:txXfrm>
        <a:off x="3338563" y="2172886"/>
        <a:ext cx="1450873" cy="1450873"/>
      </dsp:txXfrm>
    </dsp:sp>
    <dsp:sp modelId="{4BE68145-A862-4E58-BCA8-28C1D2B9A152}">
      <dsp:nvSpPr>
        <dsp:cNvPr id="0" name=""/>
        <dsp:cNvSpPr/>
      </dsp:nvSpPr>
      <dsp:spPr>
        <a:xfrm>
          <a:off x="3345854" y="1626"/>
          <a:ext cx="1436290" cy="1436290"/>
        </a:xfrm>
        <a:prstGeom prst="ellipse">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Assessment of Need</a:t>
          </a:r>
        </a:p>
      </dsp:txBody>
      <dsp:txXfrm>
        <a:off x="3556194" y="211966"/>
        <a:ext cx="1015610" cy="1015610"/>
      </dsp:txXfrm>
    </dsp:sp>
    <dsp:sp modelId="{61957B5A-A683-4D1A-9C25-4A4B74890FC4}">
      <dsp:nvSpPr>
        <dsp:cNvPr id="0" name=""/>
        <dsp:cNvSpPr/>
      </dsp:nvSpPr>
      <dsp:spPr>
        <a:xfrm>
          <a:off x="5417780" y="1506968"/>
          <a:ext cx="1436290" cy="1436290"/>
        </a:xfrm>
        <a:prstGeom prst="ellipse">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Identification of Career Pathway </a:t>
          </a:r>
        </a:p>
      </dsp:txBody>
      <dsp:txXfrm>
        <a:off x="5628120" y="1717308"/>
        <a:ext cx="1015610" cy="1015610"/>
      </dsp:txXfrm>
    </dsp:sp>
    <dsp:sp modelId="{08E410F4-1F42-47C9-80E2-97581876D069}">
      <dsp:nvSpPr>
        <dsp:cNvPr id="0" name=""/>
        <dsp:cNvSpPr/>
      </dsp:nvSpPr>
      <dsp:spPr>
        <a:xfrm>
          <a:off x="4626375" y="3942663"/>
          <a:ext cx="1436290" cy="1436290"/>
        </a:xfrm>
        <a:prstGeom prst="ellipse">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Connection to WIOA Performance Indicators </a:t>
          </a:r>
        </a:p>
      </dsp:txBody>
      <dsp:txXfrm>
        <a:off x="4836715" y="4153003"/>
        <a:ext cx="1015610" cy="1015610"/>
      </dsp:txXfrm>
    </dsp:sp>
    <dsp:sp modelId="{C03CFA94-1C4F-4A9F-89DB-DBF6A759159A}">
      <dsp:nvSpPr>
        <dsp:cNvPr id="0" name=""/>
        <dsp:cNvSpPr/>
      </dsp:nvSpPr>
      <dsp:spPr>
        <a:xfrm>
          <a:off x="2065334" y="3942663"/>
          <a:ext cx="1436290" cy="1436290"/>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Planned and Actual WIOA Services</a:t>
          </a:r>
        </a:p>
      </dsp:txBody>
      <dsp:txXfrm>
        <a:off x="2275674" y="4153003"/>
        <a:ext cx="1015610" cy="1015610"/>
      </dsp:txXfrm>
    </dsp:sp>
    <dsp:sp modelId="{6ED701E9-B6B5-4154-8412-43FF7AE0D39D}">
      <dsp:nvSpPr>
        <dsp:cNvPr id="0" name=""/>
        <dsp:cNvSpPr/>
      </dsp:nvSpPr>
      <dsp:spPr>
        <a:xfrm>
          <a:off x="1273929" y="1506968"/>
          <a:ext cx="1436290" cy="1436290"/>
        </a:xfrm>
        <a:prstGeom prst="ellipse">
          <a:avLst/>
        </a:prstGeom>
        <a:solidFill>
          <a:schemeClr val="bg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Referrals for Partner Services</a:t>
          </a:r>
        </a:p>
      </dsp:txBody>
      <dsp:txXfrm>
        <a:off x="1484269" y="1717308"/>
        <a:ext cx="1015610" cy="10156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AC22A-46A9-44BA-90AA-DA60BBCB7A1F}"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73003-51BB-41C0-9F3E-E8CA1F83DFF1}" type="slidenum">
              <a:rPr lang="en-US" smtClean="0"/>
              <a:t>‹#›</a:t>
            </a:fld>
            <a:endParaRPr lang="en-US"/>
          </a:p>
        </p:txBody>
      </p:sp>
    </p:spTree>
    <p:extLst>
      <p:ext uri="{BB962C8B-B14F-4D97-AF65-F5344CB8AC3E}">
        <p14:creationId xmlns:p14="http://schemas.microsoft.com/office/powerpoint/2010/main" val="87585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to the WIOA Title I Training Video Series.</a:t>
            </a:r>
          </a:p>
        </p:txBody>
      </p:sp>
      <p:sp>
        <p:nvSpPr>
          <p:cNvPr id="4" name="Slide Number Placeholder 3"/>
          <p:cNvSpPr>
            <a:spLocks noGrp="1"/>
          </p:cNvSpPr>
          <p:nvPr>
            <p:ph type="sldNum" sz="quarter" idx="5"/>
          </p:nvPr>
        </p:nvSpPr>
        <p:spPr/>
        <p:txBody>
          <a:bodyPr/>
          <a:lstStyle/>
          <a:p>
            <a:fld id="{BF673003-51BB-41C0-9F3E-E8CA1F83DFF1}" type="slidenum">
              <a:rPr lang="en-US" smtClean="0"/>
              <a:t>1</a:t>
            </a:fld>
            <a:endParaRPr lang="en-US"/>
          </a:p>
        </p:txBody>
      </p:sp>
    </p:spTree>
    <p:extLst>
      <p:ext uri="{BB962C8B-B14F-4D97-AF65-F5344CB8AC3E}">
        <p14:creationId xmlns:p14="http://schemas.microsoft.com/office/powerpoint/2010/main" val="115035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documentation of these assessments and their results that are not captured in the tabs themselves should be captured as comments in Comp Assess</a:t>
            </a:r>
          </a:p>
        </p:txBody>
      </p:sp>
      <p:sp>
        <p:nvSpPr>
          <p:cNvPr id="4" name="Slide Number Placeholder 3"/>
          <p:cNvSpPr>
            <a:spLocks noGrp="1"/>
          </p:cNvSpPr>
          <p:nvPr>
            <p:ph type="sldNum" sz="quarter" idx="5"/>
          </p:nvPr>
        </p:nvSpPr>
        <p:spPr/>
        <p:txBody>
          <a:bodyPr/>
          <a:lstStyle/>
          <a:p>
            <a:fld id="{BF673003-51BB-41C0-9F3E-E8CA1F83DFF1}" type="slidenum">
              <a:rPr lang="en-US" smtClean="0"/>
              <a:t>10</a:t>
            </a:fld>
            <a:endParaRPr lang="en-US"/>
          </a:p>
        </p:txBody>
      </p:sp>
    </p:spTree>
    <p:extLst>
      <p:ext uri="{BB962C8B-B14F-4D97-AF65-F5344CB8AC3E}">
        <p14:creationId xmlns:p14="http://schemas.microsoft.com/office/powerpoint/2010/main" val="404553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it is important to note that confidential information should not be highlighted in comments tab but rather as a counseling statement in comp assess, to protect this confidential information.  This screen is only available to individuals in specific counseling roles. </a:t>
            </a:r>
          </a:p>
        </p:txBody>
      </p:sp>
      <p:sp>
        <p:nvSpPr>
          <p:cNvPr id="4" name="Slide Number Placeholder 3"/>
          <p:cNvSpPr>
            <a:spLocks noGrp="1"/>
          </p:cNvSpPr>
          <p:nvPr>
            <p:ph type="sldNum" sz="quarter" idx="5"/>
          </p:nvPr>
        </p:nvSpPr>
        <p:spPr/>
        <p:txBody>
          <a:bodyPr/>
          <a:lstStyle/>
          <a:p>
            <a:fld id="{BF673003-51BB-41C0-9F3E-E8CA1F83DFF1}" type="slidenum">
              <a:rPr lang="en-US" smtClean="0"/>
              <a:t>11</a:t>
            </a:fld>
            <a:endParaRPr lang="en-US"/>
          </a:p>
        </p:txBody>
      </p:sp>
    </p:spTree>
    <p:extLst>
      <p:ext uri="{BB962C8B-B14F-4D97-AF65-F5344CB8AC3E}">
        <p14:creationId xmlns:p14="http://schemas.microsoft.com/office/powerpoint/2010/main" val="2030366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around career pathways and connection to specific performance indicators should also be captured in AOSOS records.</a:t>
            </a: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12</a:t>
            </a:fld>
            <a:endParaRPr lang="en-US"/>
          </a:p>
        </p:txBody>
      </p:sp>
    </p:spTree>
    <p:extLst>
      <p:ext uri="{BB962C8B-B14F-4D97-AF65-F5344CB8AC3E}">
        <p14:creationId xmlns:p14="http://schemas.microsoft.com/office/powerpoint/2010/main" val="4232023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Including various details about career pathways</a:t>
            </a:r>
          </a:p>
        </p:txBody>
      </p:sp>
      <p:sp>
        <p:nvSpPr>
          <p:cNvPr id="4" name="Slide Number Placeholder 3"/>
          <p:cNvSpPr>
            <a:spLocks noGrp="1"/>
          </p:cNvSpPr>
          <p:nvPr>
            <p:ph type="sldNum" sz="quarter" idx="5"/>
          </p:nvPr>
        </p:nvSpPr>
        <p:spPr/>
        <p:txBody>
          <a:bodyPr/>
          <a:lstStyle/>
          <a:p>
            <a:fld id="{BF673003-51BB-41C0-9F3E-E8CA1F83DFF1}" type="slidenum">
              <a:rPr lang="en-US" smtClean="0"/>
              <a:t>13</a:t>
            </a:fld>
            <a:endParaRPr lang="en-US"/>
          </a:p>
        </p:txBody>
      </p:sp>
    </p:spTree>
    <p:extLst>
      <p:ext uri="{BB962C8B-B14F-4D97-AF65-F5344CB8AC3E}">
        <p14:creationId xmlns:p14="http://schemas.microsoft.com/office/powerpoint/2010/main" val="2969514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specifics about the alignment of an individual’s specific goals with WIOA’s indicators of performance</a:t>
            </a: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14</a:t>
            </a:fld>
            <a:endParaRPr lang="en-US"/>
          </a:p>
        </p:txBody>
      </p:sp>
    </p:spTree>
    <p:extLst>
      <p:ext uri="{BB962C8B-B14F-4D97-AF65-F5344CB8AC3E}">
        <p14:creationId xmlns:p14="http://schemas.microsoft.com/office/powerpoint/2010/main" val="66021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Specifics related to career pathways and goals can be documented in the Achievement Objectives tab in Services</a:t>
            </a:r>
          </a:p>
        </p:txBody>
      </p:sp>
      <p:sp>
        <p:nvSpPr>
          <p:cNvPr id="4" name="Slide Number Placeholder 3"/>
          <p:cNvSpPr>
            <a:spLocks noGrp="1"/>
          </p:cNvSpPr>
          <p:nvPr>
            <p:ph type="sldNum" sz="quarter" idx="5"/>
          </p:nvPr>
        </p:nvSpPr>
        <p:spPr/>
        <p:txBody>
          <a:bodyPr/>
          <a:lstStyle/>
          <a:p>
            <a:fld id="{BF673003-51BB-41C0-9F3E-E8CA1F83DFF1}" type="slidenum">
              <a:rPr lang="en-US" smtClean="0"/>
              <a:t>15</a:t>
            </a:fld>
            <a:endParaRPr lang="en-US"/>
          </a:p>
        </p:txBody>
      </p:sp>
    </p:spTree>
    <p:extLst>
      <p:ext uri="{BB962C8B-B14F-4D97-AF65-F5344CB8AC3E}">
        <p14:creationId xmlns:p14="http://schemas.microsoft.com/office/powerpoint/2010/main" val="2094793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in the Employment and Education tabs in Comp Assess.  </a:t>
            </a:r>
          </a:p>
        </p:txBody>
      </p:sp>
      <p:sp>
        <p:nvSpPr>
          <p:cNvPr id="4" name="Slide Number Placeholder 3"/>
          <p:cNvSpPr>
            <a:spLocks noGrp="1"/>
          </p:cNvSpPr>
          <p:nvPr>
            <p:ph type="sldNum" sz="quarter" idx="5"/>
          </p:nvPr>
        </p:nvSpPr>
        <p:spPr/>
        <p:txBody>
          <a:bodyPr/>
          <a:lstStyle/>
          <a:p>
            <a:fld id="{BF673003-51BB-41C0-9F3E-E8CA1F83DFF1}" type="slidenum">
              <a:rPr lang="en-US" smtClean="0"/>
              <a:t>16</a:t>
            </a:fld>
            <a:endParaRPr lang="en-US"/>
          </a:p>
        </p:txBody>
      </p:sp>
    </p:spTree>
    <p:extLst>
      <p:ext uri="{BB962C8B-B14F-4D97-AF65-F5344CB8AC3E}">
        <p14:creationId xmlns:p14="http://schemas.microsoft.com/office/powerpoint/2010/main" val="2916719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additional details not reflected in these tabs should be included in the comments tab in Comp Assess.</a:t>
            </a:r>
          </a:p>
        </p:txBody>
      </p:sp>
      <p:sp>
        <p:nvSpPr>
          <p:cNvPr id="4" name="Slide Number Placeholder 3"/>
          <p:cNvSpPr>
            <a:spLocks noGrp="1"/>
          </p:cNvSpPr>
          <p:nvPr>
            <p:ph type="sldNum" sz="quarter" idx="5"/>
          </p:nvPr>
        </p:nvSpPr>
        <p:spPr/>
        <p:txBody>
          <a:bodyPr/>
          <a:lstStyle/>
          <a:p>
            <a:fld id="{BF673003-51BB-41C0-9F3E-E8CA1F83DFF1}" type="slidenum">
              <a:rPr lang="en-US" smtClean="0"/>
              <a:t>17</a:t>
            </a:fld>
            <a:endParaRPr lang="en-US"/>
          </a:p>
        </p:txBody>
      </p:sp>
    </p:spTree>
    <p:extLst>
      <p:ext uri="{BB962C8B-B14F-4D97-AF65-F5344CB8AC3E}">
        <p14:creationId xmlns:p14="http://schemas.microsoft.com/office/powerpoint/2010/main" val="1877762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WIOA services that align with assessment results and identified career pathways and goals should be documented</a:t>
            </a: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18</a:t>
            </a:fld>
            <a:endParaRPr lang="en-US"/>
          </a:p>
        </p:txBody>
      </p:sp>
    </p:spTree>
    <p:extLst>
      <p:ext uri="{BB962C8B-B14F-4D97-AF65-F5344CB8AC3E}">
        <p14:creationId xmlns:p14="http://schemas.microsoft.com/office/powerpoint/2010/main" val="3839759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AOSOS record should include services tied to various program elements, as well as offer additional details that provide evidence of an intentional and integrated service strategy.</a:t>
            </a:r>
          </a:p>
        </p:txBody>
      </p:sp>
      <p:sp>
        <p:nvSpPr>
          <p:cNvPr id="4" name="Slide Number Placeholder 3"/>
          <p:cNvSpPr>
            <a:spLocks noGrp="1"/>
          </p:cNvSpPr>
          <p:nvPr>
            <p:ph type="sldNum" sz="quarter" idx="5"/>
          </p:nvPr>
        </p:nvSpPr>
        <p:spPr/>
        <p:txBody>
          <a:bodyPr/>
          <a:lstStyle/>
          <a:p>
            <a:fld id="{BF673003-51BB-41C0-9F3E-E8CA1F83DFF1}" type="slidenum">
              <a:rPr lang="en-US" smtClean="0"/>
              <a:t>19</a:t>
            </a:fld>
            <a:endParaRPr lang="en-US"/>
          </a:p>
        </p:txBody>
      </p:sp>
    </p:spTree>
    <p:extLst>
      <p:ext uri="{BB962C8B-B14F-4D97-AF65-F5344CB8AC3E}">
        <p14:creationId xmlns:p14="http://schemas.microsoft.com/office/powerpoint/2010/main" val="20833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video continues our focus on the ISS and offers specific information about how the ISS can be documented in AOSOS. </a:t>
            </a:r>
          </a:p>
        </p:txBody>
      </p:sp>
      <p:sp>
        <p:nvSpPr>
          <p:cNvPr id="4" name="Slide Number Placeholder 3"/>
          <p:cNvSpPr>
            <a:spLocks noGrp="1"/>
          </p:cNvSpPr>
          <p:nvPr>
            <p:ph type="sldNum" sz="quarter" idx="5"/>
          </p:nvPr>
        </p:nvSpPr>
        <p:spPr/>
        <p:txBody>
          <a:bodyPr/>
          <a:lstStyle/>
          <a:p>
            <a:fld id="{BF673003-51BB-41C0-9F3E-E8CA1F83DFF1}" type="slidenum">
              <a:rPr lang="en-US" smtClean="0"/>
              <a:t>2</a:t>
            </a:fld>
            <a:endParaRPr lang="en-US"/>
          </a:p>
        </p:txBody>
      </p:sp>
    </p:spTree>
    <p:extLst>
      <p:ext uri="{BB962C8B-B14F-4D97-AF65-F5344CB8AC3E}">
        <p14:creationId xmlns:p14="http://schemas.microsoft.com/office/powerpoint/2010/main" val="1645679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program elements should be designated and funded as services in the services tab.</a:t>
            </a:r>
          </a:p>
        </p:txBody>
      </p:sp>
      <p:sp>
        <p:nvSpPr>
          <p:cNvPr id="4" name="Slide Number Placeholder 3"/>
          <p:cNvSpPr>
            <a:spLocks noGrp="1"/>
          </p:cNvSpPr>
          <p:nvPr>
            <p:ph type="sldNum" sz="quarter" idx="5"/>
          </p:nvPr>
        </p:nvSpPr>
        <p:spPr/>
        <p:txBody>
          <a:bodyPr/>
          <a:lstStyle/>
          <a:p>
            <a:fld id="{BF673003-51BB-41C0-9F3E-E8CA1F83DFF1}" type="slidenum">
              <a:rPr lang="en-US" smtClean="0"/>
              <a:t>20</a:t>
            </a:fld>
            <a:endParaRPr lang="en-US"/>
          </a:p>
        </p:txBody>
      </p:sp>
    </p:spTree>
    <p:extLst>
      <p:ext uri="{BB962C8B-B14F-4D97-AF65-F5344CB8AC3E}">
        <p14:creationId xmlns:p14="http://schemas.microsoft.com/office/powerpoint/2010/main" val="2663846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notes and details should be highlighted in the Comments tab in Services. Ultimately, an AOSOS record should offer a clear story about a young person’s engagement in WIOA youth services. </a:t>
            </a:r>
          </a:p>
        </p:txBody>
      </p:sp>
      <p:sp>
        <p:nvSpPr>
          <p:cNvPr id="4" name="Slide Number Placeholder 3"/>
          <p:cNvSpPr>
            <a:spLocks noGrp="1"/>
          </p:cNvSpPr>
          <p:nvPr>
            <p:ph type="sldNum" sz="quarter" idx="5"/>
          </p:nvPr>
        </p:nvSpPr>
        <p:spPr/>
        <p:txBody>
          <a:bodyPr/>
          <a:lstStyle/>
          <a:p>
            <a:fld id="{BF673003-51BB-41C0-9F3E-E8CA1F83DFF1}" type="slidenum">
              <a:rPr lang="en-US" smtClean="0"/>
              <a:t>21</a:t>
            </a:fld>
            <a:endParaRPr lang="en-US"/>
          </a:p>
        </p:txBody>
      </p:sp>
    </p:spTree>
    <p:extLst>
      <p:ext uri="{BB962C8B-B14F-4D97-AF65-F5344CB8AC3E}">
        <p14:creationId xmlns:p14="http://schemas.microsoft.com/office/powerpoint/2010/main" val="773042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any referrals to partner services should also be documented in AOSOS</a:t>
            </a: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22</a:t>
            </a:fld>
            <a:endParaRPr lang="en-US"/>
          </a:p>
        </p:txBody>
      </p:sp>
    </p:spTree>
    <p:extLst>
      <p:ext uri="{BB962C8B-B14F-4D97-AF65-F5344CB8AC3E}">
        <p14:creationId xmlns:p14="http://schemas.microsoft.com/office/powerpoint/2010/main" val="1390474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inclusion and integration of how partner services connect to broader strategies should be clear.</a:t>
            </a:r>
          </a:p>
        </p:txBody>
      </p:sp>
      <p:sp>
        <p:nvSpPr>
          <p:cNvPr id="4" name="Slide Number Placeholder 3"/>
          <p:cNvSpPr>
            <a:spLocks noGrp="1"/>
          </p:cNvSpPr>
          <p:nvPr>
            <p:ph type="sldNum" sz="quarter" idx="5"/>
          </p:nvPr>
        </p:nvSpPr>
        <p:spPr/>
        <p:txBody>
          <a:bodyPr/>
          <a:lstStyle/>
          <a:p>
            <a:fld id="{BF673003-51BB-41C0-9F3E-E8CA1F83DFF1}" type="slidenum">
              <a:rPr lang="en-US" smtClean="0"/>
              <a:t>23</a:t>
            </a:fld>
            <a:endParaRPr lang="en-US"/>
          </a:p>
        </p:txBody>
      </p:sp>
    </p:spTree>
    <p:extLst>
      <p:ext uri="{BB962C8B-B14F-4D97-AF65-F5344CB8AC3E}">
        <p14:creationId xmlns:p14="http://schemas.microsoft.com/office/powerpoint/2010/main" val="992260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Referrals to partners should be designated and captured as Activities (since they are not funded services) in Customer Detail.</a:t>
            </a:r>
          </a:p>
        </p:txBody>
      </p:sp>
      <p:sp>
        <p:nvSpPr>
          <p:cNvPr id="4" name="Slide Number Placeholder 3"/>
          <p:cNvSpPr>
            <a:spLocks noGrp="1"/>
          </p:cNvSpPr>
          <p:nvPr>
            <p:ph type="sldNum" sz="quarter" idx="5"/>
          </p:nvPr>
        </p:nvSpPr>
        <p:spPr/>
        <p:txBody>
          <a:bodyPr/>
          <a:lstStyle/>
          <a:p>
            <a:fld id="{BF673003-51BB-41C0-9F3E-E8CA1F83DFF1}" type="slidenum">
              <a:rPr lang="en-US" smtClean="0"/>
              <a:t>24</a:t>
            </a:fld>
            <a:endParaRPr lang="en-US"/>
          </a:p>
        </p:txBody>
      </p:sp>
    </p:spTree>
    <p:extLst>
      <p:ext uri="{BB962C8B-B14F-4D97-AF65-F5344CB8AC3E}">
        <p14:creationId xmlns:p14="http://schemas.microsoft.com/office/powerpoint/2010/main" val="1902701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and details about referral services should also be captured in Comments in Customer Detail.</a:t>
            </a:r>
          </a:p>
        </p:txBody>
      </p:sp>
      <p:sp>
        <p:nvSpPr>
          <p:cNvPr id="4" name="Slide Number Placeholder 3"/>
          <p:cNvSpPr>
            <a:spLocks noGrp="1"/>
          </p:cNvSpPr>
          <p:nvPr>
            <p:ph type="sldNum" sz="quarter" idx="5"/>
          </p:nvPr>
        </p:nvSpPr>
        <p:spPr/>
        <p:txBody>
          <a:bodyPr/>
          <a:lstStyle/>
          <a:p>
            <a:fld id="{BF673003-51BB-41C0-9F3E-E8CA1F83DFF1}" type="slidenum">
              <a:rPr lang="en-US" smtClean="0"/>
              <a:t>25</a:t>
            </a:fld>
            <a:endParaRPr lang="en-US"/>
          </a:p>
        </p:txBody>
      </p:sp>
    </p:spTree>
    <p:extLst>
      <p:ext uri="{BB962C8B-B14F-4D97-AF65-F5344CB8AC3E}">
        <p14:creationId xmlns:p14="http://schemas.microsoft.com/office/powerpoint/2010/main" val="1508356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program components, specifics around development and use should also be highlighted in AOSOS.</a:t>
            </a:r>
          </a:p>
        </p:txBody>
      </p:sp>
      <p:sp>
        <p:nvSpPr>
          <p:cNvPr id="4" name="Slide Number Placeholder 3"/>
          <p:cNvSpPr>
            <a:spLocks noGrp="1"/>
          </p:cNvSpPr>
          <p:nvPr>
            <p:ph type="sldNum" sz="quarter" idx="5"/>
          </p:nvPr>
        </p:nvSpPr>
        <p:spPr/>
        <p:txBody>
          <a:bodyPr/>
          <a:lstStyle/>
          <a:p>
            <a:fld id="{BF673003-51BB-41C0-9F3E-E8CA1F83DFF1}" type="slidenum">
              <a:rPr lang="en-US" smtClean="0"/>
              <a:t>26</a:t>
            </a:fld>
            <a:endParaRPr lang="en-US"/>
          </a:p>
        </p:txBody>
      </p:sp>
    </p:spTree>
    <p:extLst>
      <p:ext uri="{BB962C8B-B14F-4D97-AF65-F5344CB8AC3E}">
        <p14:creationId xmlns:p14="http://schemas.microsoft.com/office/powerpoint/2010/main" val="1832835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time there is engagement around the ISS – at the point of creation and when plans are revisited and updated, an IEP activity should be designated in Customer Detail.  </a:t>
            </a:r>
          </a:p>
        </p:txBody>
      </p:sp>
      <p:sp>
        <p:nvSpPr>
          <p:cNvPr id="4" name="Slide Number Placeholder 3"/>
          <p:cNvSpPr>
            <a:spLocks noGrp="1"/>
          </p:cNvSpPr>
          <p:nvPr>
            <p:ph type="sldNum" sz="quarter" idx="5"/>
          </p:nvPr>
        </p:nvSpPr>
        <p:spPr/>
        <p:txBody>
          <a:bodyPr/>
          <a:lstStyle/>
          <a:p>
            <a:fld id="{BF673003-51BB-41C0-9F3E-E8CA1F83DFF1}" type="slidenum">
              <a:rPr lang="en-US" smtClean="0"/>
              <a:t>27</a:t>
            </a:fld>
            <a:endParaRPr lang="en-US"/>
          </a:p>
        </p:txBody>
      </p:sp>
    </p:spTree>
    <p:extLst>
      <p:ext uri="{BB962C8B-B14F-4D97-AF65-F5344CB8AC3E}">
        <p14:creationId xmlns:p14="http://schemas.microsoft.com/office/powerpoint/2010/main" val="1493458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details and notes about these points of engagement should be documented in Comments in Services.</a:t>
            </a:r>
          </a:p>
        </p:txBody>
      </p:sp>
      <p:sp>
        <p:nvSpPr>
          <p:cNvPr id="4" name="Slide Number Placeholder 3"/>
          <p:cNvSpPr>
            <a:spLocks noGrp="1"/>
          </p:cNvSpPr>
          <p:nvPr>
            <p:ph type="sldNum" sz="quarter" idx="5"/>
          </p:nvPr>
        </p:nvSpPr>
        <p:spPr/>
        <p:txBody>
          <a:bodyPr/>
          <a:lstStyle/>
          <a:p>
            <a:fld id="{BF673003-51BB-41C0-9F3E-E8CA1F83DFF1}" type="slidenum">
              <a:rPr lang="en-US" smtClean="0"/>
              <a:t>28</a:t>
            </a:fld>
            <a:endParaRPr lang="en-US"/>
          </a:p>
        </p:txBody>
      </p:sp>
    </p:spTree>
    <p:extLst>
      <p:ext uri="{BB962C8B-B14F-4D97-AF65-F5344CB8AC3E}">
        <p14:creationId xmlns:p14="http://schemas.microsoft.com/office/powerpoint/2010/main" val="3669479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when a new ISS version is complete this should be uploaded in the Attachments tab in Comp Assess.</a:t>
            </a:r>
          </a:p>
        </p:txBody>
      </p:sp>
      <p:sp>
        <p:nvSpPr>
          <p:cNvPr id="4" name="Slide Number Placeholder 3"/>
          <p:cNvSpPr>
            <a:spLocks noGrp="1"/>
          </p:cNvSpPr>
          <p:nvPr>
            <p:ph type="sldNum" sz="quarter" idx="5"/>
          </p:nvPr>
        </p:nvSpPr>
        <p:spPr/>
        <p:txBody>
          <a:bodyPr/>
          <a:lstStyle/>
          <a:p>
            <a:fld id="{BF673003-51BB-41C0-9F3E-E8CA1F83DFF1}" type="slidenum">
              <a:rPr lang="en-US" smtClean="0"/>
              <a:t>29</a:t>
            </a:fld>
            <a:endParaRPr lang="en-US"/>
          </a:p>
        </p:txBody>
      </p:sp>
    </p:spTree>
    <p:extLst>
      <p:ext uri="{BB962C8B-B14F-4D97-AF65-F5344CB8AC3E}">
        <p14:creationId xmlns:p14="http://schemas.microsoft.com/office/powerpoint/2010/main" val="412938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an ISS is meant to offer a roadmap for and of youth experience.  Planning and activities related to the ISS should be documented in AOSOS.</a:t>
            </a: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3</a:t>
            </a:fld>
            <a:endParaRPr lang="en-US"/>
          </a:p>
        </p:txBody>
      </p:sp>
    </p:spTree>
    <p:extLst>
      <p:ext uri="{BB962C8B-B14F-4D97-AF65-F5344CB8AC3E}">
        <p14:creationId xmlns:p14="http://schemas.microsoft.com/office/powerpoint/2010/main" val="3130698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for reporting purposes, an entry and note should be made in the Employment Plan tab in Customer Detail. At minimum, this tab should include an employment plan entry and date and a comment in the comment field at the bottom of the employment plan that highlights that the ISS is in the attachments or client’s folder.</a:t>
            </a:r>
          </a:p>
        </p:txBody>
      </p:sp>
      <p:sp>
        <p:nvSpPr>
          <p:cNvPr id="4" name="Slide Number Placeholder 3"/>
          <p:cNvSpPr>
            <a:spLocks noGrp="1"/>
          </p:cNvSpPr>
          <p:nvPr>
            <p:ph type="sldNum" sz="quarter" idx="5"/>
          </p:nvPr>
        </p:nvSpPr>
        <p:spPr/>
        <p:txBody>
          <a:bodyPr/>
          <a:lstStyle/>
          <a:p>
            <a:fld id="{BF673003-51BB-41C0-9F3E-E8CA1F83DFF1}" type="slidenum">
              <a:rPr lang="en-US" smtClean="0"/>
              <a:t>30</a:t>
            </a:fld>
            <a:endParaRPr lang="en-US"/>
          </a:p>
        </p:txBody>
      </p:sp>
    </p:spTree>
    <p:extLst>
      <p:ext uri="{BB962C8B-B14F-4D97-AF65-F5344CB8AC3E}">
        <p14:creationId xmlns:p14="http://schemas.microsoft.com/office/powerpoint/2010/main" val="1820860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our training videos about the ISS.  Additional resources including NJDOL’s policies and a series of training tutorials on AOSOS may help to augment knowledge of concepts highlighted in this training.  If you don’t have access to these materials or have any additional questions, don’t hesitate to reach out to us at WIOApolicy@dol.nj.gov</a:t>
            </a:r>
          </a:p>
        </p:txBody>
      </p:sp>
      <p:sp>
        <p:nvSpPr>
          <p:cNvPr id="4" name="Slide Number Placeholder 3"/>
          <p:cNvSpPr>
            <a:spLocks noGrp="1"/>
          </p:cNvSpPr>
          <p:nvPr>
            <p:ph type="sldNum" sz="quarter" idx="5"/>
          </p:nvPr>
        </p:nvSpPr>
        <p:spPr/>
        <p:txBody>
          <a:bodyPr/>
          <a:lstStyle/>
          <a:p>
            <a:fld id="{BF673003-51BB-41C0-9F3E-E8CA1F83DFF1}" type="slidenum">
              <a:rPr lang="en-US" smtClean="0"/>
              <a:t>31</a:t>
            </a:fld>
            <a:endParaRPr lang="en-US"/>
          </a:p>
        </p:txBody>
      </p:sp>
    </p:spTree>
    <p:extLst>
      <p:ext uri="{BB962C8B-B14F-4D97-AF65-F5344CB8AC3E}">
        <p14:creationId xmlns:p14="http://schemas.microsoft.com/office/powerpoint/2010/main" val="326979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ISS’s plan components, as well as its development and use should be part of an AOSOS record.</a:t>
            </a:r>
          </a:p>
        </p:txBody>
      </p:sp>
      <p:sp>
        <p:nvSpPr>
          <p:cNvPr id="4" name="Slide Number Placeholder 3"/>
          <p:cNvSpPr>
            <a:spLocks noGrp="1"/>
          </p:cNvSpPr>
          <p:nvPr>
            <p:ph type="sldNum" sz="quarter" idx="5"/>
          </p:nvPr>
        </p:nvSpPr>
        <p:spPr/>
        <p:txBody>
          <a:bodyPr/>
          <a:lstStyle/>
          <a:p>
            <a:fld id="{BF673003-51BB-41C0-9F3E-E8CA1F83DFF1}" type="slidenum">
              <a:rPr lang="en-US" smtClean="0"/>
              <a:t>4</a:t>
            </a:fld>
            <a:endParaRPr lang="en-US"/>
          </a:p>
        </p:txBody>
      </p:sp>
    </p:spTree>
    <p:extLst>
      <p:ext uri="{BB962C8B-B14F-4D97-AF65-F5344CB8AC3E}">
        <p14:creationId xmlns:p14="http://schemas.microsoft.com/office/powerpoint/2010/main" val="400858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plan component is the assessment of need.</a:t>
            </a:r>
          </a:p>
          <a:p>
            <a:endParaRPr lang="en-US" dirty="0"/>
          </a:p>
        </p:txBody>
      </p:sp>
      <p:sp>
        <p:nvSpPr>
          <p:cNvPr id="4" name="Slide Number Placeholder 3"/>
          <p:cNvSpPr>
            <a:spLocks noGrp="1"/>
          </p:cNvSpPr>
          <p:nvPr>
            <p:ph type="sldNum" sz="quarter" idx="5"/>
          </p:nvPr>
        </p:nvSpPr>
        <p:spPr/>
        <p:txBody>
          <a:bodyPr/>
          <a:lstStyle/>
          <a:p>
            <a:fld id="{BF673003-51BB-41C0-9F3E-E8CA1F83DFF1}" type="slidenum">
              <a:rPr lang="en-US" smtClean="0"/>
              <a:t>5</a:t>
            </a:fld>
            <a:endParaRPr lang="en-US"/>
          </a:p>
        </p:txBody>
      </p:sp>
    </p:spTree>
    <p:extLst>
      <p:ext uri="{BB962C8B-B14F-4D97-AF65-F5344CB8AC3E}">
        <p14:creationId xmlns:p14="http://schemas.microsoft.com/office/powerpoint/2010/main" val="3032026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includes academic assessment, occupational skill assessment, and supportive service needs assessments should all be documented in AOSOS.</a:t>
            </a:r>
          </a:p>
        </p:txBody>
      </p:sp>
      <p:sp>
        <p:nvSpPr>
          <p:cNvPr id="4" name="Slide Number Placeholder 3"/>
          <p:cNvSpPr>
            <a:spLocks noGrp="1"/>
          </p:cNvSpPr>
          <p:nvPr>
            <p:ph type="sldNum" sz="quarter" idx="5"/>
          </p:nvPr>
        </p:nvSpPr>
        <p:spPr/>
        <p:txBody>
          <a:bodyPr/>
          <a:lstStyle/>
          <a:p>
            <a:fld id="{BF673003-51BB-41C0-9F3E-E8CA1F83DFF1}" type="slidenum">
              <a:rPr lang="en-US" smtClean="0"/>
              <a:t>6</a:t>
            </a:fld>
            <a:endParaRPr lang="en-US"/>
          </a:p>
        </p:txBody>
      </p:sp>
    </p:spTree>
    <p:extLst>
      <p:ext uri="{BB962C8B-B14F-4D97-AF65-F5344CB8AC3E}">
        <p14:creationId xmlns:p14="http://schemas.microsoft.com/office/powerpoint/2010/main" val="421920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specific Assessment activities must be entered in the Activities tab in customer detail.</a:t>
            </a:r>
          </a:p>
        </p:txBody>
      </p:sp>
      <p:sp>
        <p:nvSpPr>
          <p:cNvPr id="4" name="Slide Number Placeholder 3"/>
          <p:cNvSpPr>
            <a:spLocks noGrp="1"/>
          </p:cNvSpPr>
          <p:nvPr>
            <p:ph type="sldNum" sz="quarter" idx="5"/>
          </p:nvPr>
        </p:nvSpPr>
        <p:spPr/>
        <p:txBody>
          <a:bodyPr/>
          <a:lstStyle/>
          <a:p>
            <a:fld id="{BF673003-51BB-41C0-9F3E-E8CA1F83DFF1}" type="slidenum">
              <a:rPr lang="en-US" smtClean="0"/>
              <a:t>7</a:t>
            </a:fld>
            <a:endParaRPr lang="en-US"/>
          </a:p>
        </p:txBody>
      </p:sp>
    </p:spTree>
    <p:extLst>
      <p:ext uri="{BB962C8B-B14F-4D97-AF65-F5344CB8AC3E}">
        <p14:creationId xmlns:p14="http://schemas.microsoft.com/office/powerpoint/2010/main" val="272484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academic assessment results, specifically CASAS test results can be captured in the Test tab in Customer Detail</a:t>
            </a:r>
          </a:p>
        </p:txBody>
      </p:sp>
      <p:sp>
        <p:nvSpPr>
          <p:cNvPr id="4" name="Slide Number Placeholder 3"/>
          <p:cNvSpPr>
            <a:spLocks noGrp="1"/>
          </p:cNvSpPr>
          <p:nvPr>
            <p:ph type="sldNum" sz="quarter" idx="5"/>
          </p:nvPr>
        </p:nvSpPr>
        <p:spPr/>
        <p:txBody>
          <a:bodyPr/>
          <a:lstStyle/>
          <a:p>
            <a:fld id="{BF673003-51BB-41C0-9F3E-E8CA1F83DFF1}" type="slidenum">
              <a:rPr lang="en-US" smtClean="0"/>
              <a:t>8</a:t>
            </a:fld>
            <a:endParaRPr lang="en-US"/>
          </a:p>
        </p:txBody>
      </p:sp>
    </p:spTree>
    <p:extLst>
      <p:ext uri="{BB962C8B-B14F-4D97-AF65-F5344CB8AC3E}">
        <p14:creationId xmlns:p14="http://schemas.microsoft.com/office/powerpoint/2010/main" val="140372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Occupational and service need assessment results should be captured across the tabs in Comp Assess  </a:t>
            </a:r>
          </a:p>
        </p:txBody>
      </p:sp>
      <p:sp>
        <p:nvSpPr>
          <p:cNvPr id="4" name="Slide Number Placeholder 3"/>
          <p:cNvSpPr>
            <a:spLocks noGrp="1"/>
          </p:cNvSpPr>
          <p:nvPr>
            <p:ph type="sldNum" sz="quarter" idx="5"/>
          </p:nvPr>
        </p:nvSpPr>
        <p:spPr/>
        <p:txBody>
          <a:bodyPr/>
          <a:lstStyle/>
          <a:p>
            <a:fld id="{BF673003-51BB-41C0-9F3E-E8CA1F83DFF1}" type="slidenum">
              <a:rPr lang="en-US" smtClean="0"/>
              <a:t>9</a:t>
            </a:fld>
            <a:endParaRPr lang="en-US"/>
          </a:p>
        </p:txBody>
      </p:sp>
    </p:spTree>
    <p:extLst>
      <p:ext uri="{BB962C8B-B14F-4D97-AF65-F5344CB8AC3E}">
        <p14:creationId xmlns:p14="http://schemas.microsoft.com/office/powerpoint/2010/main" val="2338218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939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4074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386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3735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6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3632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776331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9157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5/11/2021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6943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5/11/2021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48708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9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AD347D-5ACD-4C99-B74B-A9C85AD731AF}" type="datetimeFigureOut">
              <a:rPr lang="en-US" smtClean="0"/>
              <a:t>5/11/2021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13437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hyperlink" Target="https://towork.dol.state.nj.us/aosostrainingmaterials/_layouts/15/start.asp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nj.gov/labor/wioa/resources/"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E3D3-B387-46F6-B2E2-BF1A9F218A93}"/>
              </a:ext>
            </a:extLst>
          </p:cNvPr>
          <p:cNvSpPr>
            <a:spLocks noGrp="1"/>
          </p:cNvSpPr>
          <p:nvPr>
            <p:ph type="ctrTitle"/>
          </p:nvPr>
        </p:nvSpPr>
        <p:spPr/>
        <p:txBody>
          <a:bodyPr/>
          <a:lstStyle/>
          <a:p>
            <a:r>
              <a:rPr lang="en-US" dirty="0"/>
              <a:t>Individual Service Strategy (ISS) – WIOA Youth (Part II)</a:t>
            </a:r>
          </a:p>
        </p:txBody>
      </p:sp>
      <p:sp>
        <p:nvSpPr>
          <p:cNvPr id="3" name="Subtitle 2">
            <a:extLst>
              <a:ext uri="{FF2B5EF4-FFF2-40B4-BE49-F238E27FC236}">
                <a16:creationId xmlns:a16="http://schemas.microsoft.com/office/drawing/2014/main" id="{BAAEFC9C-470A-40FB-9979-1E88A3866D6B}"/>
              </a:ext>
            </a:extLst>
          </p:cNvPr>
          <p:cNvSpPr>
            <a:spLocks noGrp="1"/>
          </p:cNvSpPr>
          <p:nvPr>
            <p:ph type="subTitle" idx="1"/>
          </p:nvPr>
        </p:nvSpPr>
        <p:spPr/>
        <p:txBody>
          <a:bodyPr/>
          <a:lstStyle/>
          <a:p>
            <a:r>
              <a:rPr lang="en-US" dirty="0"/>
              <a:t>WIOA TITLE I TRAINING VIDEO SERIES – march 2021</a:t>
            </a:r>
          </a:p>
        </p:txBody>
      </p:sp>
      <p:pic>
        <p:nvPicPr>
          <p:cNvPr id="5" name="Picture 4">
            <a:extLst>
              <a:ext uri="{FF2B5EF4-FFF2-40B4-BE49-F238E27FC236}">
                <a16:creationId xmlns:a16="http://schemas.microsoft.com/office/drawing/2014/main" id="{C9E9A37B-7C0D-416E-839D-D65F654EB8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8800" y="30454"/>
            <a:ext cx="2743200" cy="1828800"/>
          </a:xfrm>
          <a:prstGeom prst="rect">
            <a:avLst/>
          </a:prstGeom>
        </p:spPr>
      </p:pic>
    </p:spTree>
    <p:extLst>
      <p:ext uri="{BB962C8B-B14F-4D97-AF65-F5344CB8AC3E}">
        <p14:creationId xmlns:p14="http://schemas.microsoft.com/office/powerpoint/2010/main" val="41882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Assessment of Need </a:t>
            </a:r>
            <a:r>
              <a:rPr lang="en-US" sz="3200" b="1" dirty="0">
                <a:sym typeface="Wingdings" panose="05000000000000000000" pitchFamily="2" charset="2"/>
              </a:rPr>
              <a:t> Customer Detail and Comp Assess</a:t>
            </a:r>
            <a:endParaRPr lang="en-US" sz="3200" b="1" dirty="0"/>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1186122" y="-1300172"/>
            <a:ext cx="5139875" cy="6298891"/>
            <a:chOff x="4909993" y="1543519"/>
            <a:chExt cx="5139875" cy="6298891"/>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8" name="Rectangle 27">
              <a:extLst>
                <a:ext uri="{FF2B5EF4-FFF2-40B4-BE49-F238E27FC236}">
                  <a16:creationId xmlns:a16="http://schemas.microsoft.com/office/drawing/2014/main" id="{2453B07B-AB5C-48CD-9307-B9AEFF449DDE}"/>
                </a:ext>
              </a:extLst>
            </p:cNvPr>
            <p:cNvSpPr/>
            <p:nvPr/>
          </p:nvSpPr>
          <p:spPr>
            <a:xfrm>
              <a:off x="7488751" y="5030289"/>
              <a:ext cx="2561117" cy="281212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a:t>
              </a:r>
              <a:r>
                <a:rPr lang="en-US" b="1" dirty="0"/>
                <a:t>4:  </a:t>
              </a:r>
              <a:r>
                <a:rPr lang="en-US" dirty="0"/>
                <a:t>Additional documentation of these assessments and their results should be captured in the </a:t>
              </a:r>
              <a:r>
                <a:rPr lang="en-US" b="1" dirty="0"/>
                <a:t>Comments tab in Comp Assess</a:t>
              </a:r>
              <a:endParaRPr lang="en-US" b="1" kern="1200" dirty="0"/>
            </a:p>
          </p:txBody>
        </p:sp>
      </p:grpSp>
      <p:pic>
        <p:nvPicPr>
          <p:cNvPr id="7" name="Picture 6">
            <a:extLst>
              <a:ext uri="{FF2B5EF4-FFF2-40B4-BE49-F238E27FC236}">
                <a16:creationId xmlns:a16="http://schemas.microsoft.com/office/drawing/2014/main" id="{13E7F6F5-CDF8-44A7-B74D-BF2951A4B237}"/>
              </a:ext>
            </a:extLst>
          </p:cNvPr>
          <p:cNvPicPr>
            <a:picLocks noChangeAspect="1"/>
          </p:cNvPicPr>
          <p:nvPr/>
        </p:nvPicPr>
        <p:blipFill rotWithShape="1">
          <a:blip r:embed="rId3"/>
          <a:srcRect b="7892"/>
          <a:stretch/>
        </p:blipFill>
        <p:spPr>
          <a:xfrm>
            <a:off x="4679974" y="1424843"/>
            <a:ext cx="6119390" cy="4415125"/>
          </a:xfrm>
          <a:prstGeom prst="rect">
            <a:avLst/>
          </a:prstGeom>
        </p:spPr>
      </p:pic>
      <p:sp>
        <p:nvSpPr>
          <p:cNvPr id="29" name="Arrow: Right 28">
            <a:extLst>
              <a:ext uri="{FF2B5EF4-FFF2-40B4-BE49-F238E27FC236}">
                <a16:creationId xmlns:a16="http://schemas.microsoft.com/office/drawing/2014/main" id="{4377BA0C-5C3C-41E3-839F-F7A7269CFB8A}"/>
              </a:ext>
            </a:extLst>
          </p:cNvPr>
          <p:cNvSpPr/>
          <p:nvPr/>
        </p:nvSpPr>
        <p:spPr>
          <a:xfrm>
            <a:off x="5726470" y="14793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6A7E3005-3456-4F4E-9235-6D0D82058737}"/>
              </a:ext>
            </a:extLst>
          </p:cNvPr>
          <p:cNvSpPr/>
          <p:nvPr/>
        </p:nvSpPr>
        <p:spPr>
          <a:xfrm rot="10800000">
            <a:off x="9708189" y="19640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48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74E1047-3036-498F-9446-2F7E31A65B3A}"/>
              </a:ext>
            </a:extLst>
          </p:cNvPr>
          <p:cNvPicPr>
            <a:picLocks noChangeAspect="1"/>
          </p:cNvPicPr>
          <p:nvPr/>
        </p:nvPicPr>
        <p:blipFill rotWithShape="1">
          <a:blip r:embed="rId3"/>
          <a:srcRect b="2866"/>
          <a:stretch/>
        </p:blipFill>
        <p:spPr>
          <a:xfrm>
            <a:off x="4429127" y="1207704"/>
            <a:ext cx="6798668" cy="5010534"/>
          </a:xfrm>
          <a:prstGeom prst="rect">
            <a:avLst/>
          </a:prstGeom>
        </p:spPr>
      </p:pic>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Assessment of Need </a:t>
            </a:r>
            <a:r>
              <a:rPr lang="en-US" sz="3200" b="1" dirty="0">
                <a:sym typeface="Wingdings" panose="05000000000000000000" pitchFamily="2" charset="2"/>
              </a:rPr>
              <a:t> Customer Detail and Comp Assess</a:t>
            </a:r>
            <a:endParaRPr lang="en-US" sz="3200" b="1" dirty="0"/>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1186122" y="-1300172"/>
            <a:ext cx="5139875" cy="6298891"/>
            <a:chOff x="4909993" y="1543519"/>
            <a:chExt cx="5139875" cy="6298891"/>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8" name="Rectangle 27">
              <a:extLst>
                <a:ext uri="{FF2B5EF4-FFF2-40B4-BE49-F238E27FC236}">
                  <a16:creationId xmlns:a16="http://schemas.microsoft.com/office/drawing/2014/main" id="{2453B07B-AB5C-48CD-9307-B9AEFF449DDE}"/>
                </a:ext>
              </a:extLst>
            </p:cNvPr>
            <p:cNvSpPr/>
            <p:nvPr/>
          </p:nvSpPr>
          <p:spPr>
            <a:xfrm>
              <a:off x="7488751" y="5030289"/>
              <a:ext cx="2561117" cy="281212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a:t>
              </a:r>
              <a:r>
                <a:rPr lang="en-US" b="1" dirty="0"/>
                <a:t>4:  </a:t>
              </a:r>
              <a:r>
                <a:rPr lang="en-US" dirty="0"/>
                <a:t>Additional documentation of these assessments and their results should be captured in the </a:t>
              </a:r>
              <a:r>
                <a:rPr lang="en-US" b="1" dirty="0"/>
                <a:t>Comments tab in Comp Assess</a:t>
              </a:r>
              <a:endParaRPr lang="en-US" b="1" kern="1200" dirty="0"/>
            </a:p>
          </p:txBody>
        </p:sp>
      </p:grpSp>
      <p:sp>
        <p:nvSpPr>
          <p:cNvPr id="29" name="Arrow: Right 28">
            <a:extLst>
              <a:ext uri="{FF2B5EF4-FFF2-40B4-BE49-F238E27FC236}">
                <a16:creationId xmlns:a16="http://schemas.microsoft.com/office/drawing/2014/main" id="{4377BA0C-5C3C-41E3-839F-F7A7269CFB8A}"/>
              </a:ext>
            </a:extLst>
          </p:cNvPr>
          <p:cNvSpPr/>
          <p:nvPr/>
        </p:nvSpPr>
        <p:spPr>
          <a:xfrm>
            <a:off x="5863191" y="13610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6A7E3005-3456-4F4E-9235-6D0D82058737}"/>
              </a:ext>
            </a:extLst>
          </p:cNvPr>
          <p:cNvSpPr/>
          <p:nvPr/>
        </p:nvSpPr>
        <p:spPr>
          <a:xfrm rot="10800000">
            <a:off x="10799364" y="17747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9EF41C3-9D93-44C3-9BDF-EE99CEF98AC7}"/>
              </a:ext>
            </a:extLst>
          </p:cNvPr>
          <p:cNvSpPr/>
          <p:nvPr/>
        </p:nvSpPr>
        <p:spPr>
          <a:xfrm>
            <a:off x="1392636" y="5122985"/>
            <a:ext cx="2561117" cy="1095253"/>
          </a:xfrm>
          <a:prstGeom prst="rect">
            <a:avLst/>
          </a:prstGeom>
          <a:noFill/>
          <a:ln w="38100">
            <a:solidFill>
              <a:srgbClr val="C00000"/>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solidFill>
                  <a:schemeClr val="tx1"/>
                </a:solidFill>
              </a:rPr>
              <a:t>Note: </a:t>
            </a:r>
            <a:r>
              <a:rPr lang="en-US" kern="1200" dirty="0">
                <a:solidFill>
                  <a:schemeClr val="tx1"/>
                </a:solidFill>
              </a:rPr>
              <a:t>Confidential information should be captured in Counseling Statements.  </a:t>
            </a:r>
          </a:p>
        </p:txBody>
      </p:sp>
      <p:pic>
        <p:nvPicPr>
          <p:cNvPr id="9" name="Picture 8">
            <a:extLst>
              <a:ext uri="{FF2B5EF4-FFF2-40B4-BE49-F238E27FC236}">
                <a16:creationId xmlns:a16="http://schemas.microsoft.com/office/drawing/2014/main" id="{6CF3DD51-F029-43FF-A368-3ECEABDEDFE7}"/>
              </a:ext>
            </a:extLst>
          </p:cNvPr>
          <p:cNvPicPr>
            <a:picLocks noChangeAspect="1"/>
          </p:cNvPicPr>
          <p:nvPr/>
        </p:nvPicPr>
        <p:blipFill>
          <a:blip r:embed="rId4"/>
          <a:stretch>
            <a:fillRect/>
          </a:stretch>
        </p:blipFill>
        <p:spPr>
          <a:xfrm>
            <a:off x="4541170" y="1741178"/>
            <a:ext cx="1209978" cy="178312"/>
          </a:xfrm>
          <a:prstGeom prst="rect">
            <a:avLst/>
          </a:prstGeom>
        </p:spPr>
      </p:pic>
    </p:spTree>
    <p:extLst>
      <p:ext uri="{BB962C8B-B14F-4D97-AF65-F5344CB8AC3E}">
        <p14:creationId xmlns:p14="http://schemas.microsoft.com/office/powerpoint/2010/main" val="173113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A7E1-4311-4C47-AD7A-28C2C676D815}"/>
              </a:ext>
            </a:extLst>
          </p:cNvPr>
          <p:cNvSpPr>
            <a:spLocks noGrp="1"/>
          </p:cNvSpPr>
          <p:nvPr>
            <p:ph type="title"/>
          </p:nvPr>
        </p:nvSpPr>
        <p:spPr/>
        <p:txBody>
          <a:bodyPr/>
          <a:lstStyle/>
          <a:p>
            <a:r>
              <a:rPr lang="en-US" dirty="0"/>
              <a:t>	</a:t>
            </a:r>
          </a:p>
        </p:txBody>
      </p:sp>
      <p:sp>
        <p:nvSpPr>
          <p:cNvPr id="6" name="Rectangle 5">
            <a:extLst>
              <a:ext uri="{FF2B5EF4-FFF2-40B4-BE49-F238E27FC236}">
                <a16:creationId xmlns:a16="http://schemas.microsoft.com/office/drawing/2014/main" id="{224EAD5B-37B6-49E6-9E8B-9F5C1FB7CC11}"/>
              </a:ext>
            </a:extLst>
          </p:cNvPr>
          <p:cNvSpPr/>
          <p:nvPr/>
        </p:nvSpPr>
        <p:spPr>
          <a:xfrm>
            <a:off x="1036320" y="351917"/>
            <a:ext cx="10946675" cy="566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FEC3A659-C411-484A-9588-7EF4F3F9541C}"/>
              </a:ext>
            </a:extLst>
          </p:cNvPr>
          <p:cNvGraphicFramePr/>
          <p:nvPr>
            <p:extLst>
              <p:ext uri="{D42A27DB-BD31-4B8C-83A1-F6EECF244321}">
                <p14:modId xmlns:p14="http://schemas.microsoft.com/office/powerpoint/2010/main" val="123375020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C50A9A4-0E25-4C91-896C-581EE8ADAA5E}"/>
              </a:ext>
            </a:extLst>
          </p:cNvPr>
          <p:cNvSpPr txBox="1"/>
          <p:nvPr/>
        </p:nvSpPr>
        <p:spPr>
          <a:xfrm>
            <a:off x="5163148" y="189486"/>
            <a:ext cx="1865704" cy="369332"/>
          </a:xfrm>
          <a:prstGeom prst="rect">
            <a:avLst/>
          </a:prstGeom>
          <a:noFill/>
        </p:spPr>
        <p:txBody>
          <a:bodyPr wrap="none" rtlCol="0">
            <a:spAutoFit/>
          </a:bodyPr>
          <a:lstStyle/>
          <a:p>
            <a:r>
              <a:rPr lang="en-US" b="1" dirty="0"/>
              <a:t>Plan Components</a:t>
            </a:r>
          </a:p>
        </p:txBody>
      </p:sp>
    </p:spTree>
    <p:extLst>
      <p:ext uri="{BB962C8B-B14F-4D97-AF65-F5344CB8AC3E}">
        <p14:creationId xmlns:p14="http://schemas.microsoft.com/office/powerpoint/2010/main" val="3585134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45369A-4B20-419C-A2FD-544F16ADE0F9}"/>
              </a:ext>
            </a:extLst>
          </p:cNvPr>
          <p:cNvSpPr/>
          <p:nvPr/>
        </p:nvSpPr>
        <p:spPr>
          <a:xfrm>
            <a:off x="1233568" y="618244"/>
            <a:ext cx="11011988" cy="5621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8B5185-3425-4ADB-A691-5B851A057B5B}"/>
              </a:ext>
            </a:extLst>
          </p:cNvPr>
          <p:cNvSpPr/>
          <p:nvPr/>
        </p:nvSpPr>
        <p:spPr>
          <a:xfrm>
            <a:off x="1119756" y="491906"/>
            <a:ext cx="10071463" cy="69681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Identification of Career Pathway</a:t>
            </a:r>
          </a:p>
        </p:txBody>
      </p:sp>
      <p:sp>
        <p:nvSpPr>
          <p:cNvPr id="5" name="Rectangle 4">
            <a:extLst>
              <a:ext uri="{FF2B5EF4-FFF2-40B4-BE49-F238E27FC236}">
                <a16:creationId xmlns:a16="http://schemas.microsoft.com/office/drawing/2014/main" id="{92120779-648A-4CAF-82D5-FCC50FBDBFD0}"/>
              </a:ext>
            </a:extLst>
          </p:cNvPr>
          <p:cNvSpPr/>
          <p:nvPr/>
        </p:nvSpPr>
        <p:spPr>
          <a:xfrm>
            <a:off x="364615" y="2199359"/>
            <a:ext cx="1389972" cy="3799619"/>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In-Demand Occupation Alignment</a:t>
            </a:r>
          </a:p>
          <a:p>
            <a:endParaRPr lang="en-US" sz="1600" dirty="0">
              <a:solidFill>
                <a:schemeClr val="tx1"/>
              </a:solidFill>
            </a:endParaRPr>
          </a:p>
          <a:p>
            <a:r>
              <a:rPr lang="en-US" sz="1600" dirty="0">
                <a:solidFill>
                  <a:schemeClr val="tx1"/>
                </a:solidFill>
              </a:rPr>
              <a:t>Alignment with the skill needs of industries in the economy of the State or regional economy involved</a:t>
            </a:r>
          </a:p>
        </p:txBody>
      </p:sp>
      <p:sp>
        <p:nvSpPr>
          <p:cNvPr id="2" name="Rectangle 1">
            <a:extLst>
              <a:ext uri="{FF2B5EF4-FFF2-40B4-BE49-F238E27FC236}">
                <a16:creationId xmlns:a16="http://schemas.microsoft.com/office/drawing/2014/main" id="{3DB2ACB6-A36F-4139-BE32-E4644CBCAA1A}"/>
              </a:ext>
            </a:extLst>
          </p:cNvPr>
          <p:cNvSpPr/>
          <p:nvPr/>
        </p:nvSpPr>
        <p:spPr>
          <a:xfrm>
            <a:off x="451104" y="1344980"/>
            <a:ext cx="11376281" cy="646331"/>
          </a:xfrm>
          <a:prstGeom prst="rect">
            <a:avLst/>
          </a:prstGeom>
        </p:spPr>
        <p:txBody>
          <a:bodyPr wrap="square">
            <a:spAutoFit/>
          </a:bodyPr>
          <a:lstStyle/>
          <a:p>
            <a:r>
              <a:rPr lang="en-US" b="1" dirty="0"/>
              <a:t>Career Pathway:  </a:t>
            </a:r>
            <a:r>
              <a:rPr lang="en-US" dirty="0"/>
              <a:t>The term ‘‘career pathway’’ means a combination of rigorous and high-quality education, training, and other services.  A career pathway should include specific education and/or employment goals, and reflect the following:</a:t>
            </a:r>
          </a:p>
        </p:txBody>
      </p:sp>
      <p:sp>
        <p:nvSpPr>
          <p:cNvPr id="8" name="Rectangle 7">
            <a:extLst>
              <a:ext uri="{FF2B5EF4-FFF2-40B4-BE49-F238E27FC236}">
                <a16:creationId xmlns:a16="http://schemas.microsoft.com/office/drawing/2014/main" id="{7755310D-5BF9-4A5A-BF75-62509939E7DB}"/>
              </a:ext>
            </a:extLst>
          </p:cNvPr>
          <p:cNvSpPr/>
          <p:nvPr/>
        </p:nvSpPr>
        <p:spPr>
          <a:xfrm>
            <a:off x="3577035" y="2213761"/>
            <a:ext cx="1218163" cy="3799620"/>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Counseling Support</a:t>
            </a:r>
          </a:p>
          <a:p>
            <a:pPr algn="ctr"/>
            <a:endParaRPr lang="en-US" sz="1600" b="1" dirty="0">
              <a:solidFill>
                <a:schemeClr val="tx1"/>
              </a:solidFill>
            </a:endParaRPr>
          </a:p>
          <a:p>
            <a:r>
              <a:rPr lang="en-US" sz="1600" dirty="0">
                <a:solidFill>
                  <a:schemeClr val="tx1"/>
                </a:solidFill>
              </a:rPr>
              <a:t>Inclusion of  counseling to support an individual in achieving the individual’s education and career goals</a:t>
            </a:r>
          </a:p>
        </p:txBody>
      </p:sp>
      <p:sp>
        <p:nvSpPr>
          <p:cNvPr id="11" name="Rectangle 10">
            <a:extLst>
              <a:ext uri="{FF2B5EF4-FFF2-40B4-BE49-F238E27FC236}">
                <a16:creationId xmlns:a16="http://schemas.microsoft.com/office/drawing/2014/main" id="{4262DCEF-91F4-456A-A31F-D73908F3BB5C}"/>
              </a:ext>
            </a:extLst>
          </p:cNvPr>
          <p:cNvSpPr/>
          <p:nvPr/>
        </p:nvSpPr>
        <p:spPr>
          <a:xfrm>
            <a:off x="4928914" y="2213762"/>
            <a:ext cx="1675402" cy="3785216"/>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Integration of Education and Workforce Preparation</a:t>
            </a:r>
          </a:p>
          <a:p>
            <a:pPr algn="ctr"/>
            <a:endParaRPr lang="en-US" sz="1600" b="1" dirty="0">
              <a:solidFill>
                <a:schemeClr val="tx1"/>
              </a:solidFill>
            </a:endParaRPr>
          </a:p>
          <a:p>
            <a:r>
              <a:rPr lang="en-US" sz="1600" dirty="0">
                <a:solidFill>
                  <a:schemeClr val="tx1"/>
                </a:solidFill>
              </a:rPr>
              <a:t>Inclusion of education offered concurrently with and in the same context as workforce preparation activities and training</a:t>
            </a:r>
          </a:p>
        </p:txBody>
      </p:sp>
      <p:sp>
        <p:nvSpPr>
          <p:cNvPr id="12" name="Rectangle 11">
            <a:extLst>
              <a:ext uri="{FF2B5EF4-FFF2-40B4-BE49-F238E27FC236}">
                <a16:creationId xmlns:a16="http://schemas.microsoft.com/office/drawing/2014/main" id="{4B068C07-2F2B-4697-B9C4-6DD96119807D}"/>
              </a:ext>
            </a:extLst>
          </p:cNvPr>
          <p:cNvSpPr/>
          <p:nvPr/>
        </p:nvSpPr>
        <p:spPr>
          <a:xfrm>
            <a:off x="6740272" y="2238834"/>
            <a:ext cx="1863888" cy="3760144"/>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Coordinated, Individualized Support</a:t>
            </a:r>
          </a:p>
          <a:p>
            <a:pPr algn="ctr"/>
            <a:endParaRPr lang="en-US" sz="1600" b="1" dirty="0">
              <a:solidFill>
                <a:schemeClr val="tx1"/>
              </a:solidFill>
            </a:endParaRPr>
          </a:p>
          <a:p>
            <a:r>
              <a:rPr lang="en-US" sz="1600" dirty="0">
                <a:solidFill>
                  <a:schemeClr val="tx1"/>
                </a:solidFill>
              </a:rPr>
              <a:t>Organization of education, training, and other services to meet the particular needs of an individual in a manner that accelerates the educational and career advancement</a:t>
            </a:r>
          </a:p>
        </p:txBody>
      </p:sp>
      <p:sp>
        <p:nvSpPr>
          <p:cNvPr id="13" name="Rectangle 12">
            <a:extLst>
              <a:ext uri="{FF2B5EF4-FFF2-40B4-BE49-F238E27FC236}">
                <a16:creationId xmlns:a16="http://schemas.microsoft.com/office/drawing/2014/main" id="{CB7632D2-08F4-4B99-B116-ABD3C39EC4CC}"/>
              </a:ext>
            </a:extLst>
          </p:cNvPr>
          <p:cNvSpPr/>
          <p:nvPr/>
        </p:nvSpPr>
        <p:spPr>
          <a:xfrm>
            <a:off x="8757779" y="2228167"/>
            <a:ext cx="1501880" cy="3770811"/>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Achievement of Education Outcomes</a:t>
            </a:r>
          </a:p>
          <a:p>
            <a:pPr algn="ctr"/>
            <a:endParaRPr lang="en-US" sz="1600" b="1" dirty="0">
              <a:solidFill>
                <a:schemeClr val="tx1"/>
              </a:solidFill>
            </a:endParaRPr>
          </a:p>
          <a:p>
            <a:r>
              <a:rPr lang="en-US" sz="1600" dirty="0">
                <a:solidFill>
                  <a:schemeClr val="tx1"/>
                </a:solidFill>
              </a:rPr>
              <a:t>Opportunities for an individual to attain a secondary school diploma or equivalent, and at least 1 recognized postsecondary credential</a:t>
            </a:r>
          </a:p>
        </p:txBody>
      </p:sp>
      <p:sp>
        <p:nvSpPr>
          <p:cNvPr id="14" name="Rectangle 13">
            <a:extLst>
              <a:ext uri="{FF2B5EF4-FFF2-40B4-BE49-F238E27FC236}">
                <a16:creationId xmlns:a16="http://schemas.microsoft.com/office/drawing/2014/main" id="{FB1D1B1E-CE9A-4FFD-BEE4-2D672B62E762}"/>
              </a:ext>
            </a:extLst>
          </p:cNvPr>
          <p:cNvSpPr/>
          <p:nvPr/>
        </p:nvSpPr>
        <p:spPr>
          <a:xfrm>
            <a:off x="10413278" y="2228168"/>
            <a:ext cx="1414108" cy="3770811"/>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Pathway Entrance/ Advancement</a:t>
            </a:r>
          </a:p>
          <a:p>
            <a:pPr algn="ctr"/>
            <a:endParaRPr lang="en-US" sz="1600" b="1" dirty="0">
              <a:solidFill>
                <a:schemeClr val="tx1"/>
              </a:solidFill>
            </a:endParaRPr>
          </a:p>
          <a:p>
            <a:r>
              <a:rPr lang="en-US" sz="1600" dirty="0">
                <a:solidFill>
                  <a:schemeClr val="tx1"/>
                </a:solidFill>
              </a:rPr>
              <a:t>Opportunities for an individual to enter or advance within a specific occupation or occupational cluster</a:t>
            </a:r>
          </a:p>
        </p:txBody>
      </p:sp>
      <p:sp>
        <p:nvSpPr>
          <p:cNvPr id="15" name="Rectangle 14">
            <a:extLst>
              <a:ext uri="{FF2B5EF4-FFF2-40B4-BE49-F238E27FC236}">
                <a16:creationId xmlns:a16="http://schemas.microsoft.com/office/drawing/2014/main" id="{27A5798A-BDDE-456A-864B-92D32F444430}"/>
              </a:ext>
            </a:extLst>
          </p:cNvPr>
          <p:cNvSpPr/>
          <p:nvPr/>
        </p:nvSpPr>
        <p:spPr>
          <a:xfrm>
            <a:off x="1908206" y="2199359"/>
            <a:ext cx="1481170" cy="3799620"/>
          </a:xfrm>
          <a:prstGeom prst="rect">
            <a:avLst/>
          </a:prstGeom>
          <a:solidFill>
            <a:schemeClr val="bg1">
              <a:lumMod val="9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Preparation for Pathway Success</a:t>
            </a:r>
          </a:p>
          <a:p>
            <a:endParaRPr lang="en-US" sz="1600" dirty="0">
              <a:solidFill>
                <a:schemeClr val="tx1"/>
              </a:solidFill>
            </a:endParaRPr>
          </a:p>
          <a:p>
            <a:r>
              <a:rPr lang="en-US" sz="1600" dirty="0">
                <a:solidFill>
                  <a:schemeClr val="tx1"/>
                </a:solidFill>
              </a:rPr>
              <a:t>Preparation to be successful in any of a full range of secondary or postsecondary education options</a:t>
            </a:r>
          </a:p>
          <a:p>
            <a:endParaRPr lang="en-US" sz="1600" dirty="0">
              <a:solidFill>
                <a:schemeClr val="tx1"/>
              </a:solidFill>
            </a:endParaRPr>
          </a:p>
        </p:txBody>
      </p:sp>
    </p:spTree>
    <p:extLst>
      <p:ext uri="{BB962C8B-B14F-4D97-AF65-F5344CB8AC3E}">
        <p14:creationId xmlns:p14="http://schemas.microsoft.com/office/powerpoint/2010/main" val="41403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19756" y="491906"/>
            <a:ext cx="10071463" cy="696814"/>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Connection to WIOA Performance Indicators</a:t>
            </a:r>
          </a:p>
        </p:txBody>
      </p:sp>
      <p:sp>
        <p:nvSpPr>
          <p:cNvPr id="5" name="Rectangle 4">
            <a:extLst>
              <a:ext uri="{FF2B5EF4-FFF2-40B4-BE49-F238E27FC236}">
                <a16:creationId xmlns:a16="http://schemas.microsoft.com/office/drawing/2014/main" id="{35F1DE10-CB6D-47D2-8DD9-AF611A1A47BF}"/>
              </a:ext>
            </a:extLst>
          </p:cNvPr>
          <p:cNvSpPr/>
          <p:nvPr/>
        </p:nvSpPr>
        <p:spPr>
          <a:xfrm>
            <a:off x="887956" y="1994262"/>
            <a:ext cx="2559583" cy="2090929"/>
          </a:xfrm>
          <a:prstGeom prst="rect">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Measurable Skills Gain:  </a:t>
            </a:r>
            <a:r>
              <a:rPr lang="en-US" dirty="0">
                <a:solidFill>
                  <a:schemeClr val="tx1"/>
                </a:solidFill>
              </a:rPr>
              <a:t>Documented academic, technical, occupational, or other forms of progress, towards a recognized credential or employment</a:t>
            </a:r>
          </a:p>
        </p:txBody>
      </p:sp>
      <p:sp>
        <p:nvSpPr>
          <p:cNvPr id="8" name="Rectangle 7">
            <a:extLst>
              <a:ext uri="{FF2B5EF4-FFF2-40B4-BE49-F238E27FC236}">
                <a16:creationId xmlns:a16="http://schemas.microsoft.com/office/drawing/2014/main" id="{DDF9EA2D-2930-45E5-B841-B42CAA64029C}"/>
              </a:ext>
            </a:extLst>
          </p:cNvPr>
          <p:cNvSpPr/>
          <p:nvPr/>
        </p:nvSpPr>
        <p:spPr>
          <a:xfrm>
            <a:off x="6303852" y="2383535"/>
            <a:ext cx="2559583" cy="2090930"/>
          </a:xfrm>
          <a:prstGeom prst="rect">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 Placement: </a:t>
            </a:r>
            <a:r>
              <a:rPr lang="en-US" dirty="0">
                <a:solidFill>
                  <a:schemeClr val="tx1"/>
                </a:solidFill>
              </a:rPr>
              <a:t>Participation and retention in education or training activities</a:t>
            </a:r>
          </a:p>
        </p:txBody>
      </p:sp>
      <p:sp>
        <p:nvSpPr>
          <p:cNvPr id="11" name="Rectangle 10">
            <a:extLst>
              <a:ext uri="{FF2B5EF4-FFF2-40B4-BE49-F238E27FC236}">
                <a16:creationId xmlns:a16="http://schemas.microsoft.com/office/drawing/2014/main" id="{7D6223E6-8A25-464E-A553-B3F62B68A556}"/>
              </a:ext>
            </a:extLst>
          </p:cNvPr>
          <p:cNvSpPr/>
          <p:nvPr/>
        </p:nvSpPr>
        <p:spPr>
          <a:xfrm>
            <a:off x="3595904" y="3429000"/>
            <a:ext cx="2559583" cy="2090930"/>
          </a:xfrm>
          <a:prstGeom prst="rect">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Credential Attainment: </a:t>
            </a:r>
            <a:r>
              <a:rPr lang="en-US" dirty="0">
                <a:solidFill>
                  <a:schemeClr val="tx1"/>
                </a:solidFill>
              </a:rPr>
              <a:t>Obtainment of a recognized postsecondary credential or a secondary school diploma, or its equivalent</a:t>
            </a:r>
          </a:p>
        </p:txBody>
      </p:sp>
      <p:sp>
        <p:nvSpPr>
          <p:cNvPr id="6" name="Rectangle 5">
            <a:extLst>
              <a:ext uri="{FF2B5EF4-FFF2-40B4-BE49-F238E27FC236}">
                <a16:creationId xmlns:a16="http://schemas.microsoft.com/office/drawing/2014/main" id="{513C1B10-A629-4FEE-9D52-5E7A80BA1941}"/>
              </a:ext>
            </a:extLst>
          </p:cNvPr>
          <p:cNvSpPr/>
          <p:nvPr/>
        </p:nvSpPr>
        <p:spPr>
          <a:xfrm>
            <a:off x="9011800" y="3733800"/>
            <a:ext cx="2559583" cy="2090930"/>
          </a:xfrm>
          <a:prstGeom prst="rect">
            <a:avLst/>
          </a:prstGeom>
          <a:solidFill>
            <a:schemeClr val="bg1">
              <a:lumMod val="9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Employment Placement</a:t>
            </a:r>
          </a:p>
          <a:p>
            <a:pPr algn="ctr"/>
            <a:endParaRPr lang="en-US" sz="600" b="1" dirty="0">
              <a:solidFill>
                <a:schemeClr val="tx1"/>
              </a:solidFill>
            </a:endParaRPr>
          </a:p>
          <a:p>
            <a:pPr algn="ctr"/>
            <a:r>
              <a:rPr lang="en-US" dirty="0">
                <a:solidFill>
                  <a:schemeClr val="tx1"/>
                </a:solidFill>
              </a:rPr>
              <a:t>Participation and retention in unsubsidized employment </a:t>
            </a:r>
          </a:p>
        </p:txBody>
      </p:sp>
    </p:spTree>
    <p:extLst>
      <p:ext uri="{BB962C8B-B14F-4D97-AF65-F5344CB8AC3E}">
        <p14:creationId xmlns:p14="http://schemas.microsoft.com/office/powerpoint/2010/main" val="69388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FBB1BA-0D85-480D-9A95-6915A4BF88C3}"/>
              </a:ext>
            </a:extLst>
          </p:cNvPr>
          <p:cNvSpPr/>
          <p:nvPr/>
        </p:nvSpPr>
        <p:spPr>
          <a:xfrm>
            <a:off x="1072303" y="300955"/>
            <a:ext cx="10071463" cy="696814"/>
          </a:xfrm>
          <a:prstGeom prst="rect">
            <a:avLst/>
          </a:prstGeom>
          <a:solidFill>
            <a:schemeClr val="tx2"/>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 Career Pathways and Performance Indicators </a:t>
            </a:r>
            <a:r>
              <a:rPr lang="en-US" sz="2400" b="1" dirty="0">
                <a:solidFill>
                  <a:schemeClr val="bg1"/>
                </a:solidFill>
                <a:sym typeface="Wingdings" panose="05000000000000000000" pitchFamily="2" charset="2"/>
              </a:rPr>
              <a:t></a:t>
            </a:r>
            <a:r>
              <a:rPr lang="en-US" sz="2400" b="1" dirty="0">
                <a:solidFill>
                  <a:schemeClr val="bg1"/>
                </a:solidFill>
              </a:rPr>
              <a:t> Services and Comp Assess</a:t>
            </a:r>
          </a:p>
        </p:txBody>
      </p:sp>
      <p:grpSp>
        <p:nvGrpSpPr>
          <p:cNvPr id="7" name="Group 6">
            <a:extLst>
              <a:ext uri="{FF2B5EF4-FFF2-40B4-BE49-F238E27FC236}">
                <a16:creationId xmlns:a16="http://schemas.microsoft.com/office/drawing/2014/main" id="{D91FF659-C401-4CA4-80A3-6137D4A8AC01}"/>
              </a:ext>
            </a:extLst>
          </p:cNvPr>
          <p:cNvGrpSpPr/>
          <p:nvPr/>
        </p:nvGrpSpPr>
        <p:grpSpPr>
          <a:xfrm>
            <a:off x="296879" y="202345"/>
            <a:ext cx="1102611" cy="958943"/>
            <a:chOff x="296879" y="360841"/>
            <a:chExt cx="1102611" cy="958943"/>
          </a:xfrm>
        </p:grpSpPr>
        <p:sp>
          <p:nvSpPr>
            <p:cNvPr id="8" name="Oval 7">
              <a:extLst>
                <a:ext uri="{FF2B5EF4-FFF2-40B4-BE49-F238E27FC236}">
                  <a16:creationId xmlns:a16="http://schemas.microsoft.com/office/drawing/2014/main" id="{A29C3CB2-60A7-47A9-AC79-995908051994}"/>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9" name="Rectangle 8">
              <a:extLst>
                <a:ext uri="{FF2B5EF4-FFF2-40B4-BE49-F238E27FC236}">
                  <a16:creationId xmlns:a16="http://schemas.microsoft.com/office/drawing/2014/main" id="{ABB2A776-BFC5-4DA8-815C-0DBB2FFA5ECB}"/>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sp>
        <p:nvSpPr>
          <p:cNvPr id="13" name="Rectangle 12">
            <a:extLst>
              <a:ext uri="{FF2B5EF4-FFF2-40B4-BE49-F238E27FC236}">
                <a16:creationId xmlns:a16="http://schemas.microsoft.com/office/drawing/2014/main" id="{7304D4E1-24B6-4979-A5A0-71992797B4EC}"/>
              </a:ext>
            </a:extLst>
          </p:cNvPr>
          <p:cNvSpPr/>
          <p:nvPr/>
        </p:nvSpPr>
        <p:spPr>
          <a:xfrm>
            <a:off x="1072303" y="1581912"/>
            <a:ext cx="2834557" cy="3694176"/>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109538" lvl="0" defTabSz="400050">
              <a:lnSpc>
                <a:spcPct val="90000"/>
              </a:lnSpc>
              <a:spcBef>
                <a:spcPct val="0"/>
              </a:spcBef>
            </a:pPr>
            <a:r>
              <a:rPr lang="en-US" sz="2000" b="1" kern="1200" dirty="0"/>
              <a:t>Step 1: </a:t>
            </a:r>
            <a:r>
              <a:rPr lang="en-US" sz="2000" dirty="0"/>
              <a:t>Document specific details related to goals, career pathways, and indicators of performance in:</a:t>
            </a:r>
          </a:p>
          <a:p>
            <a:pPr marL="285750" indent="-285750" defTabSz="400050">
              <a:lnSpc>
                <a:spcPct val="90000"/>
              </a:lnSpc>
              <a:spcBef>
                <a:spcPct val="0"/>
              </a:spcBef>
              <a:buFont typeface="Arial" panose="020B0604020202020204" pitchFamily="34" charset="0"/>
              <a:buChar char="•"/>
            </a:pPr>
            <a:r>
              <a:rPr lang="en-US" sz="2000" b="1" dirty="0"/>
              <a:t>Achievement Objectives tab in Services</a:t>
            </a:r>
          </a:p>
          <a:p>
            <a:pPr marL="285750" indent="-285750" defTabSz="400050">
              <a:lnSpc>
                <a:spcPct val="90000"/>
              </a:lnSpc>
              <a:spcBef>
                <a:spcPct val="0"/>
              </a:spcBef>
              <a:buFont typeface="Arial" panose="020B0604020202020204" pitchFamily="34" charset="0"/>
              <a:buChar char="•"/>
            </a:pPr>
            <a:r>
              <a:rPr lang="en-US" sz="2000" dirty="0"/>
              <a:t>Employment and Education tabs in Comp Assess</a:t>
            </a:r>
          </a:p>
        </p:txBody>
      </p:sp>
      <p:pic>
        <p:nvPicPr>
          <p:cNvPr id="3" name="Picture 2">
            <a:extLst>
              <a:ext uri="{FF2B5EF4-FFF2-40B4-BE49-F238E27FC236}">
                <a16:creationId xmlns:a16="http://schemas.microsoft.com/office/drawing/2014/main" id="{63787E91-11C4-466D-A522-0B92B1AFE7A1}"/>
              </a:ext>
            </a:extLst>
          </p:cNvPr>
          <p:cNvPicPr>
            <a:picLocks noChangeAspect="1"/>
          </p:cNvPicPr>
          <p:nvPr/>
        </p:nvPicPr>
        <p:blipFill rotWithShape="1">
          <a:blip r:embed="rId3"/>
          <a:srcRect b="8413"/>
          <a:stretch/>
        </p:blipFill>
        <p:spPr>
          <a:xfrm>
            <a:off x="4678409" y="1161288"/>
            <a:ext cx="6248942" cy="4418076"/>
          </a:xfrm>
          <a:prstGeom prst="rect">
            <a:avLst/>
          </a:prstGeom>
        </p:spPr>
      </p:pic>
      <p:sp>
        <p:nvSpPr>
          <p:cNvPr id="10" name="Arrow: Right 9">
            <a:extLst>
              <a:ext uri="{FF2B5EF4-FFF2-40B4-BE49-F238E27FC236}">
                <a16:creationId xmlns:a16="http://schemas.microsoft.com/office/drawing/2014/main" id="{A29636C3-DDB9-4F65-887B-4E909723B27A}"/>
              </a:ext>
            </a:extLst>
          </p:cNvPr>
          <p:cNvSpPr/>
          <p:nvPr/>
        </p:nvSpPr>
        <p:spPr>
          <a:xfrm>
            <a:off x="4189205" y="16703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555E3438-3DFD-46D1-AE34-021CD2C9AE67}"/>
              </a:ext>
            </a:extLst>
          </p:cNvPr>
          <p:cNvSpPr/>
          <p:nvPr/>
        </p:nvSpPr>
        <p:spPr>
          <a:xfrm rot="10800000">
            <a:off x="8925797" y="12786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877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FC6D05-9AC1-4BE5-BD35-AEF113D6CE05}"/>
              </a:ext>
            </a:extLst>
          </p:cNvPr>
          <p:cNvPicPr>
            <a:picLocks noChangeAspect="1"/>
          </p:cNvPicPr>
          <p:nvPr/>
        </p:nvPicPr>
        <p:blipFill rotWithShape="1">
          <a:blip r:embed="rId3"/>
          <a:srcRect b="6631"/>
          <a:stretch/>
        </p:blipFill>
        <p:spPr>
          <a:xfrm>
            <a:off x="4678409" y="1161289"/>
            <a:ext cx="6149873" cy="4361688"/>
          </a:xfrm>
          <a:prstGeom prst="rect">
            <a:avLst/>
          </a:prstGeom>
        </p:spPr>
      </p:pic>
      <p:sp>
        <p:nvSpPr>
          <p:cNvPr id="6" name="Rectangle 5">
            <a:extLst>
              <a:ext uri="{FF2B5EF4-FFF2-40B4-BE49-F238E27FC236}">
                <a16:creationId xmlns:a16="http://schemas.microsoft.com/office/drawing/2014/main" id="{0CFBB1BA-0D85-480D-9A95-6915A4BF88C3}"/>
              </a:ext>
            </a:extLst>
          </p:cNvPr>
          <p:cNvSpPr/>
          <p:nvPr/>
        </p:nvSpPr>
        <p:spPr>
          <a:xfrm>
            <a:off x="1072303" y="300955"/>
            <a:ext cx="10071463" cy="696814"/>
          </a:xfrm>
          <a:prstGeom prst="rect">
            <a:avLst/>
          </a:prstGeom>
          <a:solidFill>
            <a:schemeClr val="tx2"/>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 Career Pathways and Performance Indicators </a:t>
            </a:r>
            <a:r>
              <a:rPr lang="en-US" sz="2400" b="1" dirty="0">
                <a:solidFill>
                  <a:schemeClr val="bg1"/>
                </a:solidFill>
                <a:sym typeface="Wingdings" panose="05000000000000000000" pitchFamily="2" charset="2"/>
              </a:rPr>
              <a:t></a:t>
            </a:r>
            <a:r>
              <a:rPr lang="en-US" sz="2400" b="1" dirty="0">
                <a:solidFill>
                  <a:schemeClr val="bg1"/>
                </a:solidFill>
              </a:rPr>
              <a:t> Services and Comp Assess</a:t>
            </a:r>
          </a:p>
        </p:txBody>
      </p:sp>
      <p:grpSp>
        <p:nvGrpSpPr>
          <p:cNvPr id="7" name="Group 6">
            <a:extLst>
              <a:ext uri="{FF2B5EF4-FFF2-40B4-BE49-F238E27FC236}">
                <a16:creationId xmlns:a16="http://schemas.microsoft.com/office/drawing/2014/main" id="{D91FF659-C401-4CA4-80A3-6137D4A8AC01}"/>
              </a:ext>
            </a:extLst>
          </p:cNvPr>
          <p:cNvGrpSpPr/>
          <p:nvPr/>
        </p:nvGrpSpPr>
        <p:grpSpPr>
          <a:xfrm>
            <a:off x="296879" y="202345"/>
            <a:ext cx="1102611" cy="958943"/>
            <a:chOff x="296879" y="360841"/>
            <a:chExt cx="1102611" cy="958943"/>
          </a:xfrm>
        </p:grpSpPr>
        <p:sp>
          <p:nvSpPr>
            <p:cNvPr id="8" name="Oval 7">
              <a:extLst>
                <a:ext uri="{FF2B5EF4-FFF2-40B4-BE49-F238E27FC236}">
                  <a16:creationId xmlns:a16="http://schemas.microsoft.com/office/drawing/2014/main" id="{A29C3CB2-60A7-47A9-AC79-995908051994}"/>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9" name="Rectangle 8">
              <a:extLst>
                <a:ext uri="{FF2B5EF4-FFF2-40B4-BE49-F238E27FC236}">
                  <a16:creationId xmlns:a16="http://schemas.microsoft.com/office/drawing/2014/main" id="{ABB2A776-BFC5-4DA8-815C-0DBB2FFA5ECB}"/>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sp>
        <p:nvSpPr>
          <p:cNvPr id="13" name="Rectangle 12">
            <a:extLst>
              <a:ext uri="{FF2B5EF4-FFF2-40B4-BE49-F238E27FC236}">
                <a16:creationId xmlns:a16="http://schemas.microsoft.com/office/drawing/2014/main" id="{7304D4E1-24B6-4979-A5A0-71992797B4EC}"/>
              </a:ext>
            </a:extLst>
          </p:cNvPr>
          <p:cNvSpPr/>
          <p:nvPr/>
        </p:nvSpPr>
        <p:spPr>
          <a:xfrm>
            <a:off x="1072303" y="1581912"/>
            <a:ext cx="2834557" cy="3694176"/>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109538" lvl="0" defTabSz="400050">
              <a:lnSpc>
                <a:spcPct val="90000"/>
              </a:lnSpc>
              <a:spcBef>
                <a:spcPct val="0"/>
              </a:spcBef>
            </a:pPr>
            <a:r>
              <a:rPr lang="en-US" sz="2000" b="1" kern="1200" dirty="0"/>
              <a:t>Step 1: </a:t>
            </a:r>
            <a:r>
              <a:rPr lang="en-US" sz="2000" dirty="0"/>
              <a:t>Document specific details related to goals, career pathways, and indicators of performance in:</a:t>
            </a:r>
          </a:p>
          <a:p>
            <a:pPr marL="285750" indent="-285750" defTabSz="400050">
              <a:lnSpc>
                <a:spcPct val="90000"/>
              </a:lnSpc>
              <a:spcBef>
                <a:spcPct val="0"/>
              </a:spcBef>
              <a:buFont typeface="Arial" panose="020B0604020202020204" pitchFamily="34" charset="0"/>
              <a:buChar char="•"/>
            </a:pPr>
            <a:r>
              <a:rPr lang="en-US" sz="2000" dirty="0"/>
              <a:t>Achievement Objectives tab in Services</a:t>
            </a:r>
          </a:p>
          <a:p>
            <a:pPr marL="285750" indent="-285750" defTabSz="400050">
              <a:lnSpc>
                <a:spcPct val="90000"/>
              </a:lnSpc>
              <a:spcBef>
                <a:spcPct val="0"/>
              </a:spcBef>
              <a:buFont typeface="Arial" panose="020B0604020202020204" pitchFamily="34" charset="0"/>
              <a:buChar char="•"/>
            </a:pPr>
            <a:r>
              <a:rPr lang="en-US" sz="2000" b="1" dirty="0"/>
              <a:t>Employment and Education tabs in Comp Assess</a:t>
            </a:r>
          </a:p>
        </p:txBody>
      </p:sp>
      <p:sp>
        <p:nvSpPr>
          <p:cNvPr id="4" name="Arrow: Right 3">
            <a:extLst>
              <a:ext uri="{FF2B5EF4-FFF2-40B4-BE49-F238E27FC236}">
                <a16:creationId xmlns:a16="http://schemas.microsoft.com/office/drawing/2014/main" id="{1B07954C-6C53-4466-AFC1-770D5175B5C0}"/>
              </a:ext>
            </a:extLst>
          </p:cNvPr>
          <p:cNvSpPr/>
          <p:nvPr/>
        </p:nvSpPr>
        <p:spPr>
          <a:xfrm>
            <a:off x="4189205" y="16703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CDF9C1F-9EF3-46E8-919E-A50AE35712FF}"/>
              </a:ext>
            </a:extLst>
          </p:cNvPr>
          <p:cNvSpPr/>
          <p:nvPr/>
        </p:nvSpPr>
        <p:spPr>
          <a:xfrm rot="10800000">
            <a:off x="7917834" y="12237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10E75F3-2DC1-4025-91AA-0D27FAAAB89F}"/>
              </a:ext>
            </a:extLst>
          </p:cNvPr>
          <p:cNvPicPr>
            <a:picLocks noChangeAspect="1"/>
          </p:cNvPicPr>
          <p:nvPr/>
        </p:nvPicPr>
        <p:blipFill>
          <a:blip r:embed="rId4"/>
          <a:stretch>
            <a:fillRect/>
          </a:stretch>
        </p:blipFill>
        <p:spPr>
          <a:xfrm>
            <a:off x="5721076" y="1792217"/>
            <a:ext cx="457240" cy="152413"/>
          </a:xfrm>
          <a:prstGeom prst="rect">
            <a:avLst/>
          </a:prstGeom>
        </p:spPr>
      </p:pic>
    </p:spTree>
    <p:extLst>
      <p:ext uri="{BB962C8B-B14F-4D97-AF65-F5344CB8AC3E}">
        <p14:creationId xmlns:p14="http://schemas.microsoft.com/office/powerpoint/2010/main" val="5629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F6BEAFA0-214C-42F7-95EF-D4ABEB5BAC61}"/>
              </a:ext>
            </a:extLst>
          </p:cNvPr>
          <p:cNvGrpSpPr/>
          <p:nvPr/>
        </p:nvGrpSpPr>
        <p:grpSpPr>
          <a:xfrm>
            <a:off x="1459195" y="1619161"/>
            <a:ext cx="7203607" cy="5391239"/>
            <a:chOff x="3241276" y="1543519"/>
            <a:chExt cx="5310243" cy="3264197"/>
          </a:xfrm>
        </p:grpSpPr>
        <p:sp>
          <p:nvSpPr>
            <p:cNvPr id="57" name="Freeform: Shape 56">
              <a:extLst>
                <a:ext uri="{FF2B5EF4-FFF2-40B4-BE49-F238E27FC236}">
                  <a16:creationId xmlns:a16="http://schemas.microsoft.com/office/drawing/2014/main" id="{BE44FC01-20B1-4E6E-B943-9268D9470C0A}"/>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59" name="Rectangle 58">
              <a:extLst>
                <a:ext uri="{FF2B5EF4-FFF2-40B4-BE49-F238E27FC236}">
                  <a16:creationId xmlns:a16="http://schemas.microsoft.com/office/drawing/2014/main" id="{A3F423F0-6E8E-4CB8-8B63-5CFF27A664B5}"/>
                </a:ext>
              </a:extLst>
            </p:cNvPr>
            <p:cNvSpPr/>
            <p:nvPr/>
          </p:nvSpPr>
          <p:spPr>
            <a:xfrm>
              <a:off x="3241276" y="1648663"/>
              <a:ext cx="1854261" cy="1958764"/>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sz="2000" b="1" kern="1200" dirty="0"/>
                <a:t>Step 2:  </a:t>
              </a:r>
              <a:r>
                <a:rPr lang="en-US" sz="2000" dirty="0"/>
                <a:t>Document any additional details in the </a:t>
              </a:r>
              <a:r>
                <a:rPr lang="en-US" sz="2000" b="1" dirty="0"/>
                <a:t>Comments tab in Comp Assess</a:t>
              </a:r>
              <a:r>
                <a:rPr lang="en-US" sz="2000" dirty="0"/>
                <a:t>.</a:t>
              </a:r>
            </a:p>
          </p:txBody>
        </p:sp>
        <p:sp>
          <p:nvSpPr>
            <p:cNvPr id="60" name="Freeform: Shape 59">
              <a:extLst>
                <a:ext uri="{FF2B5EF4-FFF2-40B4-BE49-F238E27FC236}">
                  <a16:creationId xmlns:a16="http://schemas.microsoft.com/office/drawing/2014/main" id="{731B5182-8704-469D-A41E-C54A8B6E3088}"/>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63" name="Freeform: Shape 62">
              <a:extLst>
                <a:ext uri="{FF2B5EF4-FFF2-40B4-BE49-F238E27FC236}">
                  <a16:creationId xmlns:a16="http://schemas.microsoft.com/office/drawing/2014/main" id="{65E7769F-E259-4DA3-989C-C9DB22345951}"/>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sp>
        <p:nvSpPr>
          <p:cNvPr id="14" name="Rectangle 13">
            <a:extLst>
              <a:ext uri="{FF2B5EF4-FFF2-40B4-BE49-F238E27FC236}">
                <a16:creationId xmlns:a16="http://schemas.microsoft.com/office/drawing/2014/main" id="{11B7D492-374F-4446-8807-4978BD27AC21}"/>
              </a:ext>
            </a:extLst>
          </p:cNvPr>
          <p:cNvSpPr/>
          <p:nvPr/>
        </p:nvSpPr>
        <p:spPr>
          <a:xfrm>
            <a:off x="1072303" y="300955"/>
            <a:ext cx="10071463" cy="696814"/>
          </a:xfrm>
          <a:prstGeom prst="rect">
            <a:avLst/>
          </a:prstGeom>
          <a:solidFill>
            <a:schemeClr val="tx2"/>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 Career Pathways and Performance Indicators </a:t>
            </a:r>
            <a:r>
              <a:rPr lang="en-US" sz="2400" b="1" dirty="0">
                <a:solidFill>
                  <a:schemeClr val="bg1"/>
                </a:solidFill>
                <a:sym typeface="Wingdings" panose="05000000000000000000" pitchFamily="2" charset="2"/>
              </a:rPr>
              <a:t></a:t>
            </a:r>
            <a:r>
              <a:rPr lang="en-US" sz="2400" b="1" dirty="0">
                <a:solidFill>
                  <a:schemeClr val="bg1"/>
                </a:solidFill>
              </a:rPr>
              <a:t> Services and Comp Assess</a:t>
            </a:r>
          </a:p>
        </p:txBody>
      </p:sp>
      <p:grpSp>
        <p:nvGrpSpPr>
          <p:cNvPr id="15" name="Group 14">
            <a:extLst>
              <a:ext uri="{FF2B5EF4-FFF2-40B4-BE49-F238E27FC236}">
                <a16:creationId xmlns:a16="http://schemas.microsoft.com/office/drawing/2014/main" id="{9B5E858B-F642-4311-9CF3-98CE1F03BDA3}"/>
              </a:ext>
            </a:extLst>
          </p:cNvPr>
          <p:cNvGrpSpPr/>
          <p:nvPr/>
        </p:nvGrpSpPr>
        <p:grpSpPr>
          <a:xfrm>
            <a:off x="296879" y="202345"/>
            <a:ext cx="1102611" cy="958943"/>
            <a:chOff x="296879" y="360841"/>
            <a:chExt cx="1102611" cy="958943"/>
          </a:xfrm>
        </p:grpSpPr>
        <p:sp>
          <p:nvSpPr>
            <p:cNvPr id="16" name="Oval 15">
              <a:extLst>
                <a:ext uri="{FF2B5EF4-FFF2-40B4-BE49-F238E27FC236}">
                  <a16:creationId xmlns:a16="http://schemas.microsoft.com/office/drawing/2014/main" id="{6142E98E-7E6C-4631-A2B7-F8AE07F7AE91}"/>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17" name="Rectangle 16">
              <a:extLst>
                <a:ext uri="{FF2B5EF4-FFF2-40B4-BE49-F238E27FC236}">
                  <a16:creationId xmlns:a16="http://schemas.microsoft.com/office/drawing/2014/main" id="{FB9F8412-8E13-461E-A374-EF6395C040D3}"/>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pic>
        <p:nvPicPr>
          <p:cNvPr id="3" name="Picture 2">
            <a:extLst>
              <a:ext uri="{FF2B5EF4-FFF2-40B4-BE49-F238E27FC236}">
                <a16:creationId xmlns:a16="http://schemas.microsoft.com/office/drawing/2014/main" id="{B6E1A62D-5F09-49B5-BF27-09419CE9F752}"/>
              </a:ext>
            </a:extLst>
          </p:cNvPr>
          <p:cNvPicPr>
            <a:picLocks noChangeAspect="1"/>
          </p:cNvPicPr>
          <p:nvPr/>
        </p:nvPicPr>
        <p:blipFill rotWithShape="1">
          <a:blip r:embed="rId3"/>
          <a:srcRect b="5650"/>
          <a:stretch/>
        </p:blipFill>
        <p:spPr>
          <a:xfrm>
            <a:off x="4383456" y="1242999"/>
            <a:ext cx="6218459" cy="4450665"/>
          </a:xfrm>
          <a:prstGeom prst="rect">
            <a:avLst/>
          </a:prstGeom>
        </p:spPr>
      </p:pic>
      <p:sp>
        <p:nvSpPr>
          <p:cNvPr id="18" name="Arrow: Right 17">
            <a:extLst>
              <a:ext uri="{FF2B5EF4-FFF2-40B4-BE49-F238E27FC236}">
                <a16:creationId xmlns:a16="http://schemas.microsoft.com/office/drawing/2014/main" id="{32EFE38A-4A31-456E-AAF5-1B54CAB718E5}"/>
              </a:ext>
            </a:extLst>
          </p:cNvPr>
          <p:cNvSpPr/>
          <p:nvPr/>
        </p:nvSpPr>
        <p:spPr>
          <a:xfrm>
            <a:off x="5556767" y="13081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16ECBD95-6473-4CBB-A2CF-35BDEBF0F7D1}"/>
              </a:ext>
            </a:extLst>
          </p:cNvPr>
          <p:cNvSpPr/>
          <p:nvPr/>
        </p:nvSpPr>
        <p:spPr>
          <a:xfrm rot="10800000">
            <a:off x="9371748" y="174183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058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A7E1-4311-4C47-AD7A-28C2C676D815}"/>
              </a:ext>
            </a:extLst>
          </p:cNvPr>
          <p:cNvSpPr>
            <a:spLocks noGrp="1"/>
          </p:cNvSpPr>
          <p:nvPr>
            <p:ph type="title"/>
          </p:nvPr>
        </p:nvSpPr>
        <p:spPr/>
        <p:txBody>
          <a:bodyPr/>
          <a:lstStyle/>
          <a:p>
            <a:r>
              <a:rPr lang="en-US" dirty="0"/>
              <a:t>	</a:t>
            </a:r>
          </a:p>
        </p:txBody>
      </p:sp>
      <p:sp>
        <p:nvSpPr>
          <p:cNvPr id="6" name="Rectangle 5">
            <a:extLst>
              <a:ext uri="{FF2B5EF4-FFF2-40B4-BE49-F238E27FC236}">
                <a16:creationId xmlns:a16="http://schemas.microsoft.com/office/drawing/2014/main" id="{224EAD5B-37B6-49E6-9E8B-9F5C1FB7CC11}"/>
              </a:ext>
            </a:extLst>
          </p:cNvPr>
          <p:cNvSpPr/>
          <p:nvPr/>
        </p:nvSpPr>
        <p:spPr>
          <a:xfrm>
            <a:off x="1036320" y="351917"/>
            <a:ext cx="10946675" cy="566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FEC3A659-C411-484A-9588-7EF4F3F9541C}"/>
              </a:ext>
            </a:extLst>
          </p:cNvPr>
          <p:cNvGraphicFramePr/>
          <p:nvPr>
            <p:extLst>
              <p:ext uri="{D42A27DB-BD31-4B8C-83A1-F6EECF244321}">
                <p14:modId xmlns:p14="http://schemas.microsoft.com/office/powerpoint/2010/main" val="1683366214"/>
              </p:ext>
            </p:extLst>
          </p:nvPr>
        </p:nvGraphicFramePr>
        <p:xfrm>
          <a:off x="2032000" y="79957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C50A9A4-0E25-4C91-896C-581EE8ADAA5E}"/>
              </a:ext>
            </a:extLst>
          </p:cNvPr>
          <p:cNvSpPr txBox="1"/>
          <p:nvPr/>
        </p:nvSpPr>
        <p:spPr>
          <a:xfrm>
            <a:off x="5163148" y="236734"/>
            <a:ext cx="1865704" cy="369332"/>
          </a:xfrm>
          <a:prstGeom prst="rect">
            <a:avLst/>
          </a:prstGeom>
          <a:noFill/>
        </p:spPr>
        <p:txBody>
          <a:bodyPr wrap="none" rtlCol="0">
            <a:spAutoFit/>
          </a:bodyPr>
          <a:lstStyle/>
          <a:p>
            <a:r>
              <a:rPr lang="en-US" b="1" dirty="0"/>
              <a:t>Plan Components</a:t>
            </a:r>
          </a:p>
        </p:txBody>
      </p:sp>
    </p:spTree>
    <p:extLst>
      <p:ext uri="{BB962C8B-B14F-4D97-AF65-F5344CB8AC3E}">
        <p14:creationId xmlns:p14="http://schemas.microsoft.com/office/powerpoint/2010/main" val="142029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8B5185-3425-4ADB-A691-5B851A057B5B}"/>
              </a:ext>
            </a:extLst>
          </p:cNvPr>
          <p:cNvSpPr/>
          <p:nvPr/>
        </p:nvSpPr>
        <p:spPr>
          <a:xfrm>
            <a:off x="1119756" y="491906"/>
            <a:ext cx="10071463" cy="69681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Planned and Actual WIOA Services</a:t>
            </a:r>
          </a:p>
        </p:txBody>
      </p:sp>
      <p:sp>
        <p:nvSpPr>
          <p:cNvPr id="10" name="Rectangle 9">
            <a:extLst>
              <a:ext uri="{FF2B5EF4-FFF2-40B4-BE49-F238E27FC236}">
                <a16:creationId xmlns:a16="http://schemas.microsoft.com/office/drawing/2014/main" id="{6FB749A2-F4B7-4F8D-B3BD-E1319034AF5F}"/>
              </a:ext>
            </a:extLst>
          </p:cNvPr>
          <p:cNvSpPr/>
          <p:nvPr/>
        </p:nvSpPr>
        <p:spPr>
          <a:xfrm>
            <a:off x="7200821" y="1471798"/>
            <a:ext cx="4192474" cy="4487817"/>
          </a:xfrm>
          <a:prstGeom prst="rect">
            <a:avLst/>
          </a:prstGeom>
          <a:solidFill>
            <a:schemeClr val="bg1">
              <a:lumMod val="95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Wingdings" panose="05000000000000000000" pitchFamily="2" charset="2"/>
              <a:buChar char="ü"/>
            </a:pPr>
            <a:r>
              <a:rPr lang="en-US" dirty="0">
                <a:solidFill>
                  <a:schemeClr val="tx1"/>
                </a:solidFill>
              </a:rPr>
              <a:t>Assessment results should inform program elements that will assist youth in achieving goals</a:t>
            </a:r>
          </a:p>
          <a:p>
            <a:pPr marL="285750" indent="-285750">
              <a:spcAft>
                <a:spcPts val="600"/>
              </a:spcAft>
              <a:buFont typeface="Wingdings" panose="05000000000000000000" pitchFamily="2" charset="2"/>
              <a:buChar char="ü"/>
            </a:pPr>
            <a:r>
              <a:rPr lang="en-US" dirty="0">
                <a:solidFill>
                  <a:schemeClr val="tx1"/>
                </a:solidFill>
              </a:rPr>
              <a:t>All program elements should be available to each youth</a:t>
            </a:r>
          </a:p>
          <a:p>
            <a:pPr marL="285750" indent="-285750">
              <a:spcAft>
                <a:spcPts val="600"/>
              </a:spcAft>
              <a:buFont typeface="Wingdings" panose="05000000000000000000" pitchFamily="2" charset="2"/>
              <a:buChar char="ü"/>
            </a:pPr>
            <a:r>
              <a:rPr lang="en-US" dirty="0">
                <a:solidFill>
                  <a:schemeClr val="tx1"/>
                </a:solidFill>
              </a:rPr>
              <a:t>Each youth must be provided the program elements that are determined appropriate for them</a:t>
            </a:r>
          </a:p>
          <a:p>
            <a:pPr marL="285750" indent="-285750">
              <a:spcAft>
                <a:spcPts val="600"/>
              </a:spcAft>
              <a:buFont typeface="Wingdings" panose="05000000000000000000" pitchFamily="2" charset="2"/>
              <a:buChar char="ü"/>
            </a:pPr>
            <a:r>
              <a:rPr lang="en-US" dirty="0">
                <a:solidFill>
                  <a:schemeClr val="tx1"/>
                </a:solidFill>
              </a:rPr>
              <a:t>Each youth is expected to receive multiple program elements while enrolled in the WIOA youth program. </a:t>
            </a:r>
          </a:p>
          <a:p>
            <a:pPr marL="285750" indent="-285750">
              <a:spcAft>
                <a:spcPts val="600"/>
              </a:spcAft>
              <a:buFont typeface="Wingdings" panose="05000000000000000000" pitchFamily="2" charset="2"/>
              <a:buChar char="ü"/>
            </a:pPr>
            <a:r>
              <a:rPr lang="en-US" dirty="0">
                <a:solidFill>
                  <a:schemeClr val="tx1"/>
                </a:solidFill>
              </a:rPr>
              <a:t>In addition, follow-up services should be offered and provided for at least 12 months following exit</a:t>
            </a:r>
          </a:p>
        </p:txBody>
      </p:sp>
      <p:sp>
        <p:nvSpPr>
          <p:cNvPr id="4" name="TextBox 3">
            <a:extLst>
              <a:ext uri="{FF2B5EF4-FFF2-40B4-BE49-F238E27FC236}">
                <a16:creationId xmlns:a16="http://schemas.microsoft.com/office/drawing/2014/main" id="{0128BB36-F890-4BA1-832A-A4D3A81E3EAD}"/>
              </a:ext>
            </a:extLst>
          </p:cNvPr>
          <p:cNvSpPr txBox="1"/>
          <p:nvPr/>
        </p:nvSpPr>
        <p:spPr>
          <a:xfrm rot="16200000">
            <a:off x="-297310" y="3741052"/>
            <a:ext cx="2216889" cy="369332"/>
          </a:xfrm>
          <a:prstGeom prst="rect">
            <a:avLst/>
          </a:prstGeom>
          <a:noFill/>
        </p:spPr>
        <p:txBody>
          <a:bodyPr wrap="none" rtlCol="0">
            <a:spAutoFit/>
          </a:bodyPr>
          <a:lstStyle/>
          <a:p>
            <a:r>
              <a:rPr lang="en-US" b="1" dirty="0"/>
              <a:t>14 Program Elements</a:t>
            </a:r>
          </a:p>
        </p:txBody>
      </p:sp>
      <p:grpSp>
        <p:nvGrpSpPr>
          <p:cNvPr id="95" name="Group 94">
            <a:extLst>
              <a:ext uri="{FF2B5EF4-FFF2-40B4-BE49-F238E27FC236}">
                <a16:creationId xmlns:a16="http://schemas.microsoft.com/office/drawing/2014/main" id="{3483928C-CA65-4DF6-A83C-DA998D28A894}"/>
              </a:ext>
            </a:extLst>
          </p:cNvPr>
          <p:cNvGrpSpPr/>
          <p:nvPr/>
        </p:nvGrpSpPr>
        <p:grpSpPr>
          <a:xfrm>
            <a:off x="1101481" y="1412647"/>
            <a:ext cx="5680366" cy="4796972"/>
            <a:chOff x="5894231" y="1422402"/>
            <a:chExt cx="5680366" cy="4796972"/>
          </a:xfrm>
        </p:grpSpPr>
        <p:grpSp>
          <p:nvGrpSpPr>
            <p:cNvPr id="96" name="Group 95">
              <a:extLst>
                <a:ext uri="{FF2B5EF4-FFF2-40B4-BE49-F238E27FC236}">
                  <a16:creationId xmlns:a16="http://schemas.microsoft.com/office/drawing/2014/main" id="{D28C8D32-CFA2-4A43-80A7-116BBBFD9E25}"/>
                </a:ext>
              </a:extLst>
            </p:cNvPr>
            <p:cNvGrpSpPr/>
            <p:nvPr/>
          </p:nvGrpSpPr>
          <p:grpSpPr>
            <a:xfrm>
              <a:off x="8692308" y="1422402"/>
              <a:ext cx="1333601" cy="1190172"/>
              <a:chOff x="8692308" y="1422402"/>
              <a:chExt cx="1333601" cy="1190172"/>
            </a:xfrm>
          </p:grpSpPr>
          <p:sp>
            <p:nvSpPr>
              <p:cNvPr id="136" name="Oval 135">
                <a:extLst>
                  <a:ext uri="{FF2B5EF4-FFF2-40B4-BE49-F238E27FC236}">
                    <a16:creationId xmlns:a16="http://schemas.microsoft.com/office/drawing/2014/main" id="{E5D86C1E-EEA1-4F39-A506-8BFACF19264E}"/>
                  </a:ext>
                </a:extLst>
              </p:cNvPr>
              <p:cNvSpPr/>
              <p:nvPr/>
            </p:nvSpPr>
            <p:spPr>
              <a:xfrm>
                <a:off x="8741889"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37" name="Rectangle 136">
                <a:extLst>
                  <a:ext uri="{FF2B5EF4-FFF2-40B4-BE49-F238E27FC236}">
                    <a16:creationId xmlns:a16="http://schemas.microsoft.com/office/drawing/2014/main" id="{9E26F5EE-51CB-4529-A96A-52B43ACBFC0A}"/>
                  </a:ext>
                </a:extLst>
              </p:cNvPr>
              <p:cNvSpPr/>
              <p:nvPr/>
            </p:nvSpPr>
            <p:spPr>
              <a:xfrm>
                <a:off x="8692308" y="1661220"/>
                <a:ext cx="1333601" cy="646331"/>
              </a:xfrm>
              <a:prstGeom prst="rect">
                <a:avLst/>
              </a:prstGeom>
            </p:spPr>
            <p:txBody>
              <a:bodyPr wrap="square">
                <a:spAutoFit/>
              </a:bodyPr>
              <a:lstStyle/>
              <a:p>
                <a:pPr algn="ctr"/>
                <a:r>
                  <a:rPr lang="en-US" dirty="0">
                    <a:solidFill>
                      <a:schemeClr val="bg1"/>
                    </a:solidFill>
                  </a:rPr>
                  <a:t>Work Experience</a:t>
                </a:r>
              </a:p>
            </p:txBody>
          </p:sp>
        </p:grpSp>
        <p:grpSp>
          <p:nvGrpSpPr>
            <p:cNvPr id="97" name="Group 96">
              <a:extLst>
                <a:ext uri="{FF2B5EF4-FFF2-40B4-BE49-F238E27FC236}">
                  <a16:creationId xmlns:a16="http://schemas.microsoft.com/office/drawing/2014/main" id="{A979012C-3042-4B78-B1C3-7D5E079A72E2}"/>
                </a:ext>
              </a:extLst>
            </p:cNvPr>
            <p:cNvGrpSpPr/>
            <p:nvPr/>
          </p:nvGrpSpPr>
          <p:grpSpPr>
            <a:xfrm>
              <a:off x="7318060" y="1422402"/>
              <a:ext cx="1234440" cy="1190172"/>
              <a:chOff x="7318060" y="1422402"/>
              <a:chExt cx="1234440" cy="1190172"/>
            </a:xfrm>
          </p:grpSpPr>
          <p:sp>
            <p:nvSpPr>
              <p:cNvPr id="134" name="Oval 133">
                <a:extLst>
                  <a:ext uri="{FF2B5EF4-FFF2-40B4-BE49-F238E27FC236}">
                    <a16:creationId xmlns:a16="http://schemas.microsoft.com/office/drawing/2014/main" id="{EBB6454B-F4E6-4EF7-8F2E-6BE7E51C469D}"/>
                  </a:ext>
                </a:extLst>
              </p:cNvPr>
              <p:cNvSpPr/>
              <p:nvPr/>
            </p:nvSpPr>
            <p:spPr>
              <a:xfrm>
                <a:off x="7318060"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p>
            </p:txBody>
          </p:sp>
          <p:sp>
            <p:nvSpPr>
              <p:cNvPr id="135" name="Rectangle 134">
                <a:extLst>
                  <a:ext uri="{FF2B5EF4-FFF2-40B4-BE49-F238E27FC236}">
                    <a16:creationId xmlns:a16="http://schemas.microsoft.com/office/drawing/2014/main" id="{78CDB44F-8AA3-4E00-B24C-1842E86CE53D}"/>
                  </a:ext>
                </a:extLst>
              </p:cNvPr>
              <p:cNvSpPr/>
              <p:nvPr/>
            </p:nvSpPr>
            <p:spPr>
              <a:xfrm>
                <a:off x="7318060" y="1522720"/>
                <a:ext cx="1234440" cy="923330"/>
              </a:xfrm>
              <a:prstGeom prst="rect">
                <a:avLst/>
              </a:prstGeom>
            </p:spPr>
            <p:txBody>
              <a:bodyPr wrap="square">
                <a:spAutoFit/>
              </a:bodyPr>
              <a:lstStyle/>
              <a:p>
                <a:pPr algn="ctr"/>
                <a:r>
                  <a:rPr lang="en-US" dirty="0">
                    <a:solidFill>
                      <a:schemeClr val="bg1"/>
                    </a:solidFill>
                  </a:rPr>
                  <a:t>Alt Secondary School</a:t>
                </a:r>
              </a:p>
            </p:txBody>
          </p:sp>
        </p:grpSp>
        <p:grpSp>
          <p:nvGrpSpPr>
            <p:cNvPr id="98" name="Group 97">
              <a:extLst>
                <a:ext uri="{FF2B5EF4-FFF2-40B4-BE49-F238E27FC236}">
                  <a16:creationId xmlns:a16="http://schemas.microsoft.com/office/drawing/2014/main" id="{22923F7B-429E-4358-8FCC-75940FB4A8CE}"/>
                </a:ext>
              </a:extLst>
            </p:cNvPr>
            <p:cNvGrpSpPr/>
            <p:nvPr/>
          </p:nvGrpSpPr>
          <p:grpSpPr>
            <a:xfrm>
              <a:off x="5894231" y="1422402"/>
              <a:ext cx="1234440" cy="1190172"/>
              <a:chOff x="5894231" y="1422402"/>
              <a:chExt cx="1234440" cy="1190172"/>
            </a:xfrm>
          </p:grpSpPr>
          <p:sp>
            <p:nvSpPr>
              <p:cNvPr id="132" name="Oval 131">
                <a:extLst>
                  <a:ext uri="{FF2B5EF4-FFF2-40B4-BE49-F238E27FC236}">
                    <a16:creationId xmlns:a16="http://schemas.microsoft.com/office/drawing/2014/main" id="{A687A6CA-F899-44BF-BCE5-3316BA7FBF74}"/>
                  </a:ext>
                </a:extLst>
              </p:cNvPr>
              <p:cNvSpPr/>
              <p:nvPr/>
            </p:nvSpPr>
            <p:spPr>
              <a:xfrm>
                <a:off x="5894231"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600" dirty="0"/>
              </a:p>
            </p:txBody>
          </p:sp>
          <p:sp>
            <p:nvSpPr>
              <p:cNvPr id="133" name="Rectangle 132">
                <a:extLst>
                  <a:ext uri="{FF2B5EF4-FFF2-40B4-BE49-F238E27FC236}">
                    <a16:creationId xmlns:a16="http://schemas.microsoft.com/office/drawing/2014/main" id="{D9B845B3-8E6D-4C2A-940D-B91E61C4EBF0}"/>
                  </a:ext>
                </a:extLst>
              </p:cNvPr>
              <p:cNvSpPr/>
              <p:nvPr/>
            </p:nvSpPr>
            <p:spPr>
              <a:xfrm>
                <a:off x="6029043" y="1832822"/>
                <a:ext cx="964816" cy="369332"/>
              </a:xfrm>
              <a:prstGeom prst="rect">
                <a:avLst/>
              </a:prstGeom>
            </p:spPr>
            <p:txBody>
              <a:bodyPr wrap="none">
                <a:spAutoFit/>
              </a:bodyPr>
              <a:lstStyle/>
              <a:p>
                <a:pPr algn="ctr"/>
                <a:r>
                  <a:rPr lang="en-US" dirty="0">
                    <a:solidFill>
                      <a:schemeClr val="bg1"/>
                    </a:solidFill>
                  </a:rPr>
                  <a:t>Tutoring</a:t>
                </a:r>
              </a:p>
            </p:txBody>
          </p:sp>
        </p:grpSp>
        <p:grpSp>
          <p:nvGrpSpPr>
            <p:cNvPr id="99" name="Group 98">
              <a:extLst>
                <a:ext uri="{FF2B5EF4-FFF2-40B4-BE49-F238E27FC236}">
                  <a16:creationId xmlns:a16="http://schemas.microsoft.com/office/drawing/2014/main" id="{F7E8C041-8F52-4C2A-BC1C-556E593E7540}"/>
                </a:ext>
              </a:extLst>
            </p:cNvPr>
            <p:cNvGrpSpPr/>
            <p:nvPr/>
          </p:nvGrpSpPr>
          <p:grpSpPr>
            <a:xfrm>
              <a:off x="6511451" y="2612574"/>
              <a:ext cx="1470443" cy="1190172"/>
              <a:chOff x="6511451" y="2612574"/>
              <a:chExt cx="1470443" cy="1190172"/>
            </a:xfrm>
          </p:grpSpPr>
          <p:sp>
            <p:nvSpPr>
              <p:cNvPr id="130" name="Oval 129">
                <a:extLst>
                  <a:ext uri="{FF2B5EF4-FFF2-40B4-BE49-F238E27FC236}">
                    <a16:creationId xmlns:a16="http://schemas.microsoft.com/office/drawing/2014/main" id="{7B676498-115C-44F6-9933-6CF22581BEA0}"/>
                  </a:ext>
                </a:extLst>
              </p:cNvPr>
              <p:cNvSpPr/>
              <p:nvPr/>
            </p:nvSpPr>
            <p:spPr>
              <a:xfrm>
                <a:off x="6625024" y="2612574"/>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1" name="Rectangle 130">
                <a:extLst>
                  <a:ext uri="{FF2B5EF4-FFF2-40B4-BE49-F238E27FC236}">
                    <a16:creationId xmlns:a16="http://schemas.microsoft.com/office/drawing/2014/main" id="{C91DF9BA-483B-4048-83C4-FE8A9B41E16B}"/>
                  </a:ext>
                </a:extLst>
              </p:cNvPr>
              <p:cNvSpPr/>
              <p:nvPr/>
            </p:nvSpPr>
            <p:spPr>
              <a:xfrm>
                <a:off x="6511451" y="2783990"/>
                <a:ext cx="1470443" cy="923330"/>
              </a:xfrm>
              <a:prstGeom prst="rect">
                <a:avLst/>
              </a:prstGeom>
            </p:spPr>
            <p:txBody>
              <a:bodyPr wrap="square">
                <a:spAutoFit/>
              </a:bodyPr>
              <a:lstStyle/>
              <a:p>
                <a:pPr algn="ctr"/>
                <a:r>
                  <a:rPr lang="en-US" dirty="0">
                    <a:solidFill>
                      <a:schemeClr val="bg1"/>
                    </a:solidFill>
                  </a:rPr>
                  <a:t>Education/ Workforce Prep</a:t>
                </a:r>
              </a:p>
            </p:txBody>
          </p:sp>
        </p:grpSp>
        <p:grpSp>
          <p:nvGrpSpPr>
            <p:cNvPr id="100" name="Group 99">
              <a:extLst>
                <a:ext uri="{FF2B5EF4-FFF2-40B4-BE49-F238E27FC236}">
                  <a16:creationId xmlns:a16="http://schemas.microsoft.com/office/drawing/2014/main" id="{748F916A-4DE4-4290-8A72-84980D5F9075}"/>
                </a:ext>
              </a:extLst>
            </p:cNvPr>
            <p:cNvGrpSpPr/>
            <p:nvPr/>
          </p:nvGrpSpPr>
          <p:grpSpPr>
            <a:xfrm>
              <a:off x="9915874" y="1422402"/>
              <a:ext cx="1658723" cy="1190172"/>
              <a:chOff x="9915874" y="1422402"/>
              <a:chExt cx="1658723" cy="1190172"/>
            </a:xfrm>
          </p:grpSpPr>
          <p:sp>
            <p:nvSpPr>
              <p:cNvPr id="128" name="Oval 127">
                <a:extLst>
                  <a:ext uri="{FF2B5EF4-FFF2-40B4-BE49-F238E27FC236}">
                    <a16:creationId xmlns:a16="http://schemas.microsoft.com/office/drawing/2014/main" id="{A190605B-2E29-4BEE-8B55-95F97B9D7D2C}"/>
                  </a:ext>
                </a:extLst>
              </p:cNvPr>
              <p:cNvSpPr/>
              <p:nvPr/>
            </p:nvSpPr>
            <p:spPr>
              <a:xfrm>
                <a:off x="10128016" y="14224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9" name="Rectangle 128">
                <a:extLst>
                  <a:ext uri="{FF2B5EF4-FFF2-40B4-BE49-F238E27FC236}">
                    <a16:creationId xmlns:a16="http://schemas.microsoft.com/office/drawing/2014/main" id="{5BC1FFD2-6079-4A20-9B11-E40C13BFDBFA}"/>
                  </a:ext>
                </a:extLst>
              </p:cNvPr>
              <p:cNvSpPr/>
              <p:nvPr/>
            </p:nvSpPr>
            <p:spPr>
              <a:xfrm>
                <a:off x="9915874" y="1707289"/>
                <a:ext cx="1658723" cy="615553"/>
              </a:xfrm>
              <a:prstGeom prst="rect">
                <a:avLst/>
              </a:prstGeom>
            </p:spPr>
            <p:txBody>
              <a:bodyPr wrap="square">
                <a:spAutoFit/>
              </a:bodyPr>
              <a:lstStyle/>
              <a:p>
                <a:pPr algn="ctr"/>
                <a:r>
                  <a:rPr lang="en-US" sz="1700" dirty="0">
                    <a:solidFill>
                      <a:schemeClr val="bg1"/>
                    </a:solidFill>
                  </a:rPr>
                  <a:t>Occupational Skill Training</a:t>
                </a:r>
              </a:p>
            </p:txBody>
          </p:sp>
        </p:grpSp>
        <p:grpSp>
          <p:nvGrpSpPr>
            <p:cNvPr id="101" name="Group 100">
              <a:extLst>
                <a:ext uri="{FF2B5EF4-FFF2-40B4-BE49-F238E27FC236}">
                  <a16:creationId xmlns:a16="http://schemas.microsoft.com/office/drawing/2014/main" id="{8396F1C5-3807-42B5-B299-8F51C67C74EF}"/>
                </a:ext>
              </a:extLst>
            </p:cNvPr>
            <p:cNvGrpSpPr/>
            <p:nvPr/>
          </p:nvGrpSpPr>
          <p:grpSpPr>
            <a:xfrm>
              <a:off x="8008614" y="2612574"/>
              <a:ext cx="1408146" cy="1190172"/>
              <a:chOff x="8008614" y="2612574"/>
              <a:chExt cx="1408146" cy="1190172"/>
            </a:xfrm>
          </p:grpSpPr>
          <p:sp>
            <p:nvSpPr>
              <p:cNvPr id="126" name="Oval 125">
                <a:extLst>
                  <a:ext uri="{FF2B5EF4-FFF2-40B4-BE49-F238E27FC236}">
                    <a16:creationId xmlns:a16="http://schemas.microsoft.com/office/drawing/2014/main" id="{8A9B5B5E-91B0-4FBE-94D5-F76A8FE955AC}"/>
                  </a:ext>
                </a:extLst>
              </p:cNvPr>
              <p:cNvSpPr/>
              <p:nvPr/>
            </p:nvSpPr>
            <p:spPr>
              <a:xfrm>
                <a:off x="8048853" y="2612574"/>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7" name="Rectangle 126">
                <a:extLst>
                  <a:ext uri="{FF2B5EF4-FFF2-40B4-BE49-F238E27FC236}">
                    <a16:creationId xmlns:a16="http://schemas.microsoft.com/office/drawing/2014/main" id="{EB4C1610-5CC2-4134-9B4C-F8AA2D184258}"/>
                  </a:ext>
                </a:extLst>
              </p:cNvPr>
              <p:cNvSpPr/>
              <p:nvPr/>
            </p:nvSpPr>
            <p:spPr>
              <a:xfrm>
                <a:off x="8008614" y="2802132"/>
                <a:ext cx="1408146" cy="923330"/>
              </a:xfrm>
              <a:prstGeom prst="rect">
                <a:avLst/>
              </a:prstGeom>
            </p:spPr>
            <p:txBody>
              <a:bodyPr wrap="square">
                <a:spAutoFit/>
              </a:bodyPr>
              <a:lstStyle/>
              <a:p>
                <a:pPr algn="ctr"/>
                <a:r>
                  <a:rPr lang="en-US" dirty="0">
                    <a:solidFill>
                      <a:schemeClr val="bg1"/>
                    </a:solidFill>
                  </a:rPr>
                  <a:t>Leadership Develop- </a:t>
                </a:r>
                <a:r>
                  <a:rPr lang="en-US" dirty="0" err="1">
                    <a:solidFill>
                      <a:schemeClr val="bg1"/>
                    </a:solidFill>
                  </a:rPr>
                  <a:t>ment</a:t>
                </a:r>
                <a:endParaRPr lang="en-US" dirty="0">
                  <a:solidFill>
                    <a:schemeClr val="bg1"/>
                  </a:solidFill>
                </a:endParaRPr>
              </a:p>
            </p:txBody>
          </p:sp>
        </p:grpSp>
        <p:grpSp>
          <p:nvGrpSpPr>
            <p:cNvPr id="102" name="Group 101">
              <a:extLst>
                <a:ext uri="{FF2B5EF4-FFF2-40B4-BE49-F238E27FC236}">
                  <a16:creationId xmlns:a16="http://schemas.microsoft.com/office/drawing/2014/main" id="{6501A17C-8291-46E9-88B5-41764EF2BBFF}"/>
                </a:ext>
              </a:extLst>
            </p:cNvPr>
            <p:cNvGrpSpPr/>
            <p:nvPr/>
          </p:nvGrpSpPr>
          <p:grpSpPr>
            <a:xfrm>
              <a:off x="9411440" y="2612574"/>
              <a:ext cx="1408146" cy="1190172"/>
              <a:chOff x="9411440" y="2612574"/>
              <a:chExt cx="1408146" cy="1190172"/>
            </a:xfrm>
          </p:grpSpPr>
          <p:sp>
            <p:nvSpPr>
              <p:cNvPr id="124" name="Oval 123">
                <a:extLst>
                  <a:ext uri="{FF2B5EF4-FFF2-40B4-BE49-F238E27FC236}">
                    <a16:creationId xmlns:a16="http://schemas.microsoft.com/office/drawing/2014/main" id="{C834F5E8-875E-49BA-A3E5-3E8298F0628D}"/>
                  </a:ext>
                </a:extLst>
              </p:cNvPr>
              <p:cNvSpPr/>
              <p:nvPr/>
            </p:nvSpPr>
            <p:spPr>
              <a:xfrm>
                <a:off x="9472682" y="2612574"/>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5" name="Rectangle 124">
                <a:extLst>
                  <a:ext uri="{FF2B5EF4-FFF2-40B4-BE49-F238E27FC236}">
                    <a16:creationId xmlns:a16="http://schemas.microsoft.com/office/drawing/2014/main" id="{206BF28E-84B4-4C19-9059-01F2452407DC}"/>
                  </a:ext>
                </a:extLst>
              </p:cNvPr>
              <p:cNvSpPr/>
              <p:nvPr/>
            </p:nvSpPr>
            <p:spPr>
              <a:xfrm>
                <a:off x="9411440" y="2885954"/>
                <a:ext cx="1408146" cy="646331"/>
              </a:xfrm>
              <a:prstGeom prst="rect">
                <a:avLst/>
              </a:prstGeom>
            </p:spPr>
            <p:txBody>
              <a:bodyPr wrap="square">
                <a:spAutoFit/>
              </a:bodyPr>
              <a:lstStyle/>
              <a:p>
                <a:pPr algn="ctr"/>
                <a:r>
                  <a:rPr lang="en-US" dirty="0">
                    <a:solidFill>
                      <a:schemeClr val="bg1"/>
                    </a:solidFill>
                  </a:rPr>
                  <a:t>Supportive Services</a:t>
                </a:r>
              </a:p>
            </p:txBody>
          </p:sp>
        </p:grpSp>
        <p:grpSp>
          <p:nvGrpSpPr>
            <p:cNvPr id="103" name="Group 102">
              <a:extLst>
                <a:ext uri="{FF2B5EF4-FFF2-40B4-BE49-F238E27FC236}">
                  <a16:creationId xmlns:a16="http://schemas.microsoft.com/office/drawing/2014/main" id="{7C7ED50C-50AD-4C6E-AEF2-E7B7592C9A60}"/>
                </a:ext>
              </a:extLst>
            </p:cNvPr>
            <p:cNvGrpSpPr/>
            <p:nvPr/>
          </p:nvGrpSpPr>
          <p:grpSpPr>
            <a:xfrm>
              <a:off x="5909914" y="3839030"/>
              <a:ext cx="1408146" cy="1190172"/>
              <a:chOff x="5909914" y="3839030"/>
              <a:chExt cx="1408146" cy="1190172"/>
            </a:xfrm>
          </p:grpSpPr>
          <p:sp>
            <p:nvSpPr>
              <p:cNvPr id="122" name="Oval 121">
                <a:extLst>
                  <a:ext uri="{FF2B5EF4-FFF2-40B4-BE49-F238E27FC236}">
                    <a16:creationId xmlns:a16="http://schemas.microsoft.com/office/drawing/2014/main" id="{4C7308E2-96EB-4662-87A0-D52C83DB0487}"/>
                  </a:ext>
                </a:extLst>
              </p:cNvPr>
              <p:cNvSpPr/>
              <p:nvPr/>
            </p:nvSpPr>
            <p:spPr>
              <a:xfrm>
                <a:off x="6006695"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700" dirty="0"/>
              </a:p>
            </p:txBody>
          </p:sp>
          <p:sp>
            <p:nvSpPr>
              <p:cNvPr id="123" name="Rectangle 122">
                <a:extLst>
                  <a:ext uri="{FF2B5EF4-FFF2-40B4-BE49-F238E27FC236}">
                    <a16:creationId xmlns:a16="http://schemas.microsoft.com/office/drawing/2014/main" id="{B4BC7CE0-2DB8-4645-9AE4-235BCA04EE70}"/>
                  </a:ext>
                </a:extLst>
              </p:cNvPr>
              <p:cNvSpPr/>
              <p:nvPr/>
            </p:nvSpPr>
            <p:spPr>
              <a:xfrm>
                <a:off x="5909914" y="4110951"/>
                <a:ext cx="1408146" cy="646331"/>
              </a:xfrm>
              <a:prstGeom prst="rect">
                <a:avLst/>
              </a:prstGeom>
            </p:spPr>
            <p:txBody>
              <a:bodyPr wrap="square">
                <a:spAutoFit/>
              </a:bodyPr>
              <a:lstStyle/>
              <a:p>
                <a:pPr algn="ctr"/>
                <a:r>
                  <a:rPr lang="en-US" dirty="0">
                    <a:solidFill>
                      <a:schemeClr val="bg1"/>
                    </a:solidFill>
                  </a:rPr>
                  <a:t>Adult Mentoring</a:t>
                </a:r>
              </a:p>
            </p:txBody>
          </p:sp>
        </p:grpSp>
        <p:grpSp>
          <p:nvGrpSpPr>
            <p:cNvPr id="104" name="Group 103">
              <a:extLst>
                <a:ext uri="{FF2B5EF4-FFF2-40B4-BE49-F238E27FC236}">
                  <a16:creationId xmlns:a16="http://schemas.microsoft.com/office/drawing/2014/main" id="{1BB1193C-6183-42BB-A946-7284CD129B02}"/>
                </a:ext>
              </a:extLst>
            </p:cNvPr>
            <p:cNvGrpSpPr/>
            <p:nvPr/>
          </p:nvGrpSpPr>
          <p:grpSpPr>
            <a:xfrm>
              <a:off x="7333743" y="3839030"/>
              <a:ext cx="1408146" cy="1190172"/>
              <a:chOff x="7333743" y="3839030"/>
              <a:chExt cx="1408146" cy="1190172"/>
            </a:xfrm>
          </p:grpSpPr>
          <p:sp>
            <p:nvSpPr>
              <p:cNvPr id="120" name="Oval 119">
                <a:extLst>
                  <a:ext uri="{FF2B5EF4-FFF2-40B4-BE49-F238E27FC236}">
                    <a16:creationId xmlns:a16="http://schemas.microsoft.com/office/drawing/2014/main" id="{B5E8605E-AF8B-4E72-8165-36D357436D5F}"/>
                  </a:ext>
                </a:extLst>
              </p:cNvPr>
              <p:cNvSpPr/>
              <p:nvPr/>
            </p:nvSpPr>
            <p:spPr>
              <a:xfrm>
                <a:off x="7430524"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21" name="Rectangle 120">
                <a:extLst>
                  <a:ext uri="{FF2B5EF4-FFF2-40B4-BE49-F238E27FC236}">
                    <a16:creationId xmlns:a16="http://schemas.microsoft.com/office/drawing/2014/main" id="{1C8DE6EF-4424-4460-AA2D-D082DF58F021}"/>
                  </a:ext>
                </a:extLst>
              </p:cNvPr>
              <p:cNvSpPr/>
              <p:nvPr/>
            </p:nvSpPr>
            <p:spPr>
              <a:xfrm>
                <a:off x="7333743" y="4120496"/>
                <a:ext cx="1408146" cy="646331"/>
              </a:xfrm>
              <a:prstGeom prst="rect">
                <a:avLst/>
              </a:prstGeom>
            </p:spPr>
            <p:txBody>
              <a:bodyPr wrap="square">
                <a:spAutoFit/>
              </a:bodyPr>
              <a:lstStyle/>
              <a:p>
                <a:pPr algn="ctr"/>
                <a:r>
                  <a:rPr lang="en-US" dirty="0">
                    <a:solidFill>
                      <a:schemeClr val="bg1"/>
                    </a:solidFill>
                  </a:rPr>
                  <a:t>Follow-up Services</a:t>
                </a:r>
              </a:p>
            </p:txBody>
          </p:sp>
        </p:grpSp>
        <p:grpSp>
          <p:nvGrpSpPr>
            <p:cNvPr id="105" name="Group 104">
              <a:extLst>
                <a:ext uri="{FF2B5EF4-FFF2-40B4-BE49-F238E27FC236}">
                  <a16:creationId xmlns:a16="http://schemas.microsoft.com/office/drawing/2014/main" id="{DBC1868B-E91D-4165-82EA-7694AC04738F}"/>
                </a:ext>
              </a:extLst>
            </p:cNvPr>
            <p:cNvGrpSpPr/>
            <p:nvPr/>
          </p:nvGrpSpPr>
          <p:grpSpPr>
            <a:xfrm>
              <a:off x="10166451" y="3839030"/>
              <a:ext cx="1408146" cy="1190172"/>
              <a:chOff x="10166451" y="3839030"/>
              <a:chExt cx="1408146" cy="1190172"/>
            </a:xfrm>
          </p:grpSpPr>
          <p:sp>
            <p:nvSpPr>
              <p:cNvPr id="118" name="Oval 117">
                <a:extLst>
                  <a:ext uri="{FF2B5EF4-FFF2-40B4-BE49-F238E27FC236}">
                    <a16:creationId xmlns:a16="http://schemas.microsoft.com/office/drawing/2014/main" id="{4A5D4F1A-8BB3-4C1C-B603-51AD7FE6FFB6}"/>
                  </a:ext>
                </a:extLst>
              </p:cNvPr>
              <p:cNvSpPr/>
              <p:nvPr/>
            </p:nvSpPr>
            <p:spPr>
              <a:xfrm>
                <a:off x="10240480"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9" name="Rectangle 118">
                <a:extLst>
                  <a:ext uri="{FF2B5EF4-FFF2-40B4-BE49-F238E27FC236}">
                    <a16:creationId xmlns:a16="http://schemas.microsoft.com/office/drawing/2014/main" id="{6D849C44-BB81-4F92-85A8-4AF23741CEFB}"/>
                  </a:ext>
                </a:extLst>
              </p:cNvPr>
              <p:cNvSpPr/>
              <p:nvPr/>
            </p:nvSpPr>
            <p:spPr>
              <a:xfrm>
                <a:off x="10166451" y="4128762"/>
                <a:ext cx="1408146" cy="646331"/>
              </a:xfrm>
              <a:prstGeom prst="rect">
                <a:avLst/>
              </a:prstGeom>
            </p:spPr>
            <p:txBody>
              <a:bodyPr wrap="square">
                <a:spAutoFit/>
              </a:bodyPr>
              <a:lstStyle/>
              <a:p>
                <a:pPr algn="ctr"/>
                <a:r>
                  <a:rPr lang="en-US" dirty="0">
                    <a:solidFill>
                      <a:schemeClr val="bg1"/>
                    </a:solidFill>
                  </a:rPr>
                  <a:t>Financial Literacy</a:t>
                </a:r>
              </a:p>
            </p:txBody>
          </p:sp>
        </p:grpSp>
        <p:grpSp>
          <p:nvGrpSpPr>
            <p:cNvPr id="106" name="Group 105">
              <a:extLst>
                <a:ext uri="{FF2B5EF4-FFF2-40B4-BE49-F238E27FC236}">
                  <a16:creationId xmlns:a16="http://schemas.microsoft.com/office/drawing/2014/main" id="{C0C89C42-1C10-4033-9432-D631C8D2D5A4}"/>
                </a:ext>
              </a:extLst>
            </p:cNvPr>
            <p:cNvGrpSpPr/>
            <p:nvPr/>
          </p:nvGrpSpPr>
          <p:grpSpPr>
            <a:xfrm>
              <a:off x="8777428" y="3839030"/>
              <a:ext cx="1408146" cy="1190172"/>
              <a:chOff x="8777428" y="3839030"/>
              <a:chExt cx="1408146" cy="1190172"/>
            </a:xfrm>
          </p:grpSpPr>
          <p:sp>
            <p:nvSpPr>
              <p:cNvPr id="116" name="Oval 115">
                <a:extLst>
                  <a:ext uri="{FF2B5EF4-FFF2-40B4-BE49-F238E27FC236}">
                    <a16:creationId xmlns:a16="http://schemas.microsoft.com/office/drawing/2014/main" id="{251E4DE9-BFFC-4168-ADD7-AD83AC42E8C7}"/>
                  </a:ext>
                </a:extLst>
              </p:cNvPr>
              <p:cNvSpPr/>
              <p:nvPr/>
            </p:nvSpPr>
            <p:spPr>
              <a:xfrm>
                <a:off x="8854353" y="3839030"/>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7" name="Rectangle 116">
                <a:extLst>
                  <a:ext uri="{FF2B5EF4-FFF2-40B4-BE49-F238E27FC236}">
                    <a16:creationId xmlns:a16="http://schemas.microsoft.com/office/drawing/2014/main" id="{DD31BCA7-5B8E-4219-8310-A5E074F3C5D8}"/>
                  </a:ext>
                </a:extLst>
              </p:cNvPr>
              <p:cNvSpPr/>
              <p:nvPr/>
            </p:nvSpPr>
            <p:spPr>
              <a:xfrm>
                <a:off x="8777428" y="3972451"/>
                <a:ext cx="1408146" cy="923330"/>
              </a:xfrm>
              <a:prstGeom prst="rect">
                <a:avLst/>
              </a:prstGeom>
            </p:spPr>
            <p:txBody>
              <a:bodyPr wrap="square">
                <a:spAutoFit/>
              </a:bodyPr>
              <a:lstStyle/>
              <a:p>
                <a:pPr algn="ctr"/>
                <a:r>
                  <a:rPr lang="en-US" dirty="0">
                    <a:solidFill>
                      <a:schemeClr val="bg1"/>
                    </a:solidFill>
                  </a:rPr>
                  <a:t>Guidance and Counseling</a:t>
                </a:r>
              </a:p>
            </p:txBody>
          </p:sp>
        </p:grpSp>
        <p:grpSp>
          <p:nvGrpSpPr>
            <p:cNvPr id="107" name="Group 106">
              <a:extLst>
                <a:ext uri="{FF2B5EF4-FFF2-40B4-BE49-F238E27FC236}">
                  <a16:creationId xmlns:a16="http://schemas.microsoft.com/office/drawing/2014/main" id="{77225A7D-A0A9-4060-AA1D-BCF6607AC2A5}"/>
                </a:ext>
              </a:extLst>
            </p:cNvPr>
            <p:cNvGrpSpPr/>
            <p:nvPr/>
          </p:nvGrpSpPr>
          <p:grpSpPr>
            <a:xfrm>
              <a:off x="6650635" y="5029202"/>
              <a:ext cx="1408146" cy="1190172"/>
              <a:chOff x="6650635" y="5029202"/>
              <a:chExt cx="1408146" cy="1190172"/>
            </a:xfrm>
          </p:grpSpPr>
          <p:sp>
            <p:nvSpPr>
              <p:cNvPr id="114" name="Oval 113">
                <a:extLst>
                  <a:ext uri="{FF2B5EF4-FFF2-40B4-BE49-F238E27FC236}">
                    <a16:creationId xmlns:a16="http://schemas.microsoft.com/office/drawing/2014/main" id="{017F496F-7D0D-4605-B17B-2A18F9B52135}"/>
                  </a:ext>
                </a:extLst>
              </p:cNvPr>
              <p:cNvSpPr/>
              <p:nvPr/>
            </p:nvSpPr>
            <p:spPr>
              <a:xfrm>
                <a:off x="6737488" y="50292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5" name="Rectangle 114">
                <a:extLst>
                  <a:ext uri="{FF2B5EF4-FFF2-40B4-BE49-F238E27FC236}">
                    <a16:creationId xmlns:a16="http://schemas.microsoft.com/office/drawing/2014/main" id="{1C0BDFFE-D72B-4DC5-825C-C1418E2F97E4}"/>
                  </a:ext>
                </a:extLst>
              </p:cNvPr>
              <p:cNvSpPr/>
              <p:nvPr/>
            </p:nvSpPr>
            <p:spPr>
              <a:xfrm>
                <a:off x="6650635" y="5156096"/>
                <a:ext cx="1408146" cy="923330"/>
              </a:xfrm>
              <a:prstGeom prst="rect">
                <a:avLst/>
              </a:prstGeom>
            </p:spPr>
            <p:txBody>
              <a:bodyPr wrap="square">
                <a:spAutoFit/>
              </a:bodyPr>
              <a:lstStyle/>
              <a:p>
                <a:pPr algn="ctr"/>
                <a:r>
                  <a:rPr lang="en-US" dirty="0">
                    <a:solidFill>
                      <a:schemeClr val="bg1"/>
                    </a:solidFill>
                  </a:rPr>
                  <a:t>Entre- </a:t>
                </a:r>
                <a:r>
                  <a:rPr lang="en-US" dirty="0" err="1">
                    <a:solidFill>
                      <a:schemeClr val="bg1"/>
                    </a:solidFill>
                  </a:rPr>
                  <a:t>preneurial</a:t>
                </a:r>
                <a:r>
                  <a:rPr lang="en-US" dirty="0">
                    <a:solidFill>
                      <a:schemeClr val="bg1"/>
                    </a:solidFill>
                  </a:rPr>
                  <a:t> Skills</a:t>
                </a:r>
              </a:p>
            </p:txBody>
          </p:sp>
        </p:grpSp>
        <p:grpSp>
          <p:nvGrpSpPr>
            <p:cNvPr id="108" name="Group 107">
              <a:extLst>
                <a:ext uri="{FF2B5EF4-FFF2-40B4-BE49-F238E27FC236}">
                  <a16:creationId xmlns:a16="http://schemas.microsoft.com/office/drawing/2014/main" id="{7DF80C63-92E9-44CD-85AE-C8E77BB03023}"/>
                </a:ext>
              </a:extLst>
            </p:cNvPr>
            <p:cNvGrpSpPr/>
            <p:nvPr/>
          </p:nvGrpSpPr>
          <p:grpSpPr>
            <a:xfrm>
              <a:off x="8082306" y="5029202"/>
              <a:ext cx="1408146" cy="1190172"/>
              <a:chOff x="8082306" y="5029202"/>
              <a:chExt cx="1408146" cy="1190172"/>
            </a:xfrm>
          </p:grpSpPr>
          <p:sp>
            <p:nvSpPr>
              <p:cNvPr id="112" name="Oval 111">
                <a:extLst>
                  <a:ext uri="{FF2B5EF4-FFF2-40B4-BE49-F238E27FC236}">
                    <a16:creationId xmlns:a16="http://schemas.microsoft.com/office/drawing/2014/main" id="{B2001590-85C6-411E-A487-156F13BADC02}"/>
                  </a:ext>
                </a:extLst>
              </p:cNvPr>
              <p:cNvSpPr/>
              <p:nvPr/>
            </p:nvSpPr>
            <p:spPr>
              <a:xfrm>
                <a:off x="8161317" y="50292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3" name="Rectangle 112">
                <a:extLst>
                  <a:ext uri="{FF2B5EF4-FFF2-40B4-BE49-F238E27FC236}">
                    <a16:creationId xmlns:a16="http://schemas.microsoft.com/office/drawing/2014/main" id="{2D33AAC2-53DD-483F-BA31-75FB21DE2DD4}"/>
                  </a:ext>
                </a:extLst>
              </p:cNvPr>
              <p:cNvSpPr/>
              <p:nvPr/>
            </p:nvSpPr>
            <p:spPr>
              <a:xfrm>
                <a:off x="8082306" y="5142770"/>
                <a:ext cx="1408146" cy="923330"/>
              </a:xfrm>
              <a:prstGeom prst="rect">
                <a:avLst/>
              </a:prstGeom>
            </p:spPr>
            <p:txBody>
              <a:bodyPr wrap="square">
                <a:spAutoFit/>
              </a:bodyPr>
              <a:lstStyle/>
              <a:p>
                <a:pPr algn="ctr"/>
                <a:r>
                  <a:rPr lang="en-US" dirty="0">
                    <a:solidFill>
                      <a:schemeClr val="bg1"/>
                    </a:solidFill>
                  </a:rPr>
                  <a:t>Labor Market Information</a:t>
                </a:r>
              </a:p>
            </p:txBody>
          </p:sp>
        </p:grpSp>
        <p:grpSp>
          <p:nvGrpSpPr>
            <p:cNvPr id="109" name="Group 108">
              <a:extLst>
                <a:ext uri="{FF2B5EF4-FFF2-40B4-BE49-F238E27FC236}">
                  <a16:creationId xmlns:a16="http://schemas.microsoft.com/office/drawing/2014/main" id="{765796C4-9CC0-4613-A0B3-99A071AFE036}"/>
                </a:ext>
              </a:extLst>
            </p:cNvPr>
            <p:cNvGrpSpPr/>
            <p:nvPr/>
          </p:nvGrpSpPr>
          <p:grpSpPr>
            <a:xfrm>
              <a:off x="9530808" y="5029202"/>
              <a:ext cx="1408146" cy="1190172"/>
              <a:chOff x="9530808" y="5029202"/>
              <a:chExt cx="1408146" cy="1190172"/>
            </a:xfrm>
          </p:grpSpPr>
          <p:sp>
            <p:nvSpPr>
              <p:cNvPr id="110" name="Oval 109">
                <a:extLst>
                  <a:ext uri="{FF2B5EF4-FFF2-40B4-BE49-F238E27FC236}">
                    <a16:creationId xmlns:a16="http://schemas.microsoft.com/office/drawing/2014/main" id="{115B8CD3-1426-4C5F-B415-1B3FF1D223DD}"/>
                  </a:ext>
                </a:extLst>
              </p:cNvPr>
              <p:cNvSpPr/>
              <p:nvPr/>
            </p:nvSpPr>
            <p:spPr>
              <a:xfrm>
                <a:off x="9585146" y="5029202"/>
                <a:ext cx="1234440" cy="1190172"/>
              </a:xfrm>
              <a:prstGeom prst="ellipse">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1" name="Rectangle 110">
                <a:extLst>
                  <a:ext uri="{FF2B5EF4-FFF2-40B4-BE49-F238E27FC236}">
                    <a16:creationId xmlns:a16="http://schemas.microsoft.com/office/drawing/2014/main" id="{B24C9839-AD1D-4782-91F9-3CD9F2FEDD86}"/>
                  </a:ext>
                </a:extLst>
              </p:cNvPr>
              <p:cNvSpPr/>
              <p:nvPr/>
            </p:nvSpPr>
            <p:spPr>
              <a:xfrm>
                <a:off x="9530808" y="5161935"/>
                <a:ext cx="1408146" cy="923330"/>
              </a:xfrm>
              <a:prstGeom prst="rect">
                <a:avLst/>
              </a:prstGeom>
            </p:spPr>
            <p:txBody>
              <a:bodyPr wrap="square">
                <a:spAutoFit/>
              </a:bodyPr>
              <a:lstStyle/>
              <a:p>
                <a:pPr algn="ctr"/>
                <a:r>
                  <a:rPr lang="en-US" dirty="0">
                    <a:solidFill>
                      <a:schemeClr val="bg1"/>
                    </a:solidFill>
                  </a:rPr>
                  <a:t>Post- Secondary Prep</a:t>
                </a:r>
              </a:p>
            </p:txBody>
          </p:sp>
        </p:grpSp>
      </p:grpSp>
    </p:spTree>
    <p:extLst>
      <p:ext uri="{BB962C8B-B14F-4D97-AF65-F5344CB8AC3E}">
        <p14:creationId xmlns:p14="http://schemas.microsoft.com/office/powerpoint/2010/main" val="359186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63">
            <a:extLst>
              <a:ext uri="{FF2B5EF4-FFF2-40B4-BE49-F238E27FC236}">
                <a16:creationId xmlns:a16="http://schemas.microsoft.com/office/drawing/2014/main" id="{E5A0F063-94D9-44BC-B297-C368EF0A8D8B}"/>
              </a:ext>
            </a:extLst>
          </p:cNvPr>
          <p:cNvSpPr/>
          <p:nvPr/>
        </p:nvSpPr>
        <p:spPr>
          <a:xfrm>
            <a:off x="1409739" y="0"/>
            <a:ext cx="384756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itle 4">
            <a:extLst>
              <a:ext uri="{FF2B5EF4-FFF2-40B4-BE49-F238E27FC236}">
                <a16:creationId xmlns:a16="http://schemas.microsoft.com/office/drawing/2014/main" id="{8A34EA11-D482-4A27-B2B8-372B781A7BCC}"/>
              </a:ext>
            </a:extLst>
          </p:cNvPr>
          <p:cNvSpPr>
            <a:spLocks noGrp="1"/>
          </p:cNvSpPr>
          <p:nvPr>
            <p:ph type="title"/>
          </p:nvPr>
        </p:nvSpPr>
        <p:spPr>
          <a:xfrm rot="16200000">
            <a:off x="-2018837" y="1975744"/>
            <a:ext cx="5330545" cy="3236417"/>
          </a:xfrm>
        </p:spPr>
        <p:txBody>
          <a:bodyPr anchor="ctr"/>
          <a:lstStyle/>
          <a:p>
            <a:pPr algn="ctr"/>
            <a:r>
              <a:rPr lang="en-US" b="1" dirty="0"/>
              <a:t>WIOA Title I Training Series</a:t>
            </a:r>
          </a:p>
        </p:txBody>
      </p:sp>
      <p:sp>
        <p:nvSpPr>
          <p:cNvPr id="51" name="Rectangle 50">
            <a:extLst>
              <a:ext uri="{FF2B5EF4-FFF2-40B4-BE49-F238E27FC236}">
                <a16:creationId xmlns:a16="http://schemas.microsoft.com/office/drawing/2014/main" id="{BD52D50E-6990-4324-969F-F6EDC60C017F}"/>
              </a:ext>
            </a:extLst>
          </p:cNvPr>
          <p:cNvSpPr/>
          <p:nvPr/>
        </p:nvSpPr>
        <p:spPr>
          <a:xfrm>
            <a:off x="1931124" y="1515453"/>
            <a:ext cx="9459119" cy="353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itle 1">
            <a:extLst>
              <a:ext uri="{FF2B5EF4-FFF2-40B4-BE49-F238E27FC236}">
                <a16:creationId xmlns:a16="http://schemas.microsoft.com/office/drawing/2014/main" id="{82A329BA-E530-40A0-A55D-8A094789993B}"/>
              </a:ext>
            </a:extLst>
          </p:cNvPr>
          <p:cNvSpPr txBox="1">
            <a:spLocks/>
          </p:cNvSpPr>
          <p:nvPr/>
        </p:nvSpPr>
        <p:spPr>
          <a:xfrm>
            <a:off x="2067626" y="-48316"/>
            <a:ext cx="9491582" cy="132218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r>
              <a:rPr lang="en-US"/>
              <a:t>Clarifying Expectations and Key Takeaways</a:t>
            </a:r>
            <a:endParaRPr lang="en-US" dirty="0"/>
          </a:p>
        </p:txBody>
      </p:sp>
      <p:sp>
        <p:nvSpPr>
          <p:cNvPr id="53" name="Hexagon 52">
            <a:extLst>
              <a:ext uri="{FF2B5EF4-FFF2-40B4-BE49-F238E27FC236}">
                <a16:creationId xmlns:a16="http://schemas.microsoft.com/office/drawing/2014/main" id="{5B9EE878-22C6-4FA9-9427-E16EFC8C40AD}"/>
              </a:ext>
            </a:extLst>
          </p:cNvPr>
          <p:cNvSpPr/>
          <p:nvPr/>
        </p:nvSpPr>
        <p:spPr>
          <a:xfrm>
            <a:off x="2264644" y="764856"/>
            <a:ext cx="2263335" cy="220162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200" b="1" dirty="0"/>
              <a:t>Individual Employment Plan</a:t>
            </a:r>
            <a:endParaRPr lang="en-US" sz="2200" dirty="0"/>
          </a:p>
        </p:txBody>
      </p:sp>
      <p:sp>
        <p:nvSpPr>
          <p:cNvPr id="54" name="Hexagon 53">
            <a:extLst>
              <a:ext uri="{FF2B5EF4-FFF2-40B4-BE49-F238E27FC236}">
                <a16:creationId xmlns:a16="http://schemas.microsoft.com/office/drawing/2014/main" id="{BAFD6159-C703-4499-863B-B2F0404F59E4}"/>
              </a:ext>
            </a:extLst>
          </p:cNvPr>
          <p:cNvSpPr/>
          <p:nvPr/>
        </p:nvSpPr>
        <p:spPr>
          <a:xfrm>
            <a:off x="2287159" y="3149351"/>
            <a:ext cx="2263335" cy="2201626"/>
          </a:xfrm>
          <a:prstGeom prst="hexagon">
            <a:avLst/>
          </a:prstGeom>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200" b="1" dirty="0"/>
              <a:t>Individual Service Strategies </a:t>
            </a:r>
          </a:p>
        </p:txBody>
      </p:sp>
      <p:sp>
        <p:nvSpPr>
          <p:cNvPr id="55" name="Hexagon 54">
            <a:extLst>
              <a:ext uri="{FF2B5EF4-FFF2-40B4-BE49-F238E27FC236}">
                <a16:creationId xmlns:a16="http://schemas.microsoft.com/office/drawing/2014/main" id="{F06B8795-02D4-4C69-94EF-370CE017AC53}"/>
              </a:ext>
            </a:extLst>
          </p:cNvPr>
          <p:cNvSpPr/>
          <p:nvPr/>
        </p:nvSpPr>
        <p:spPr>
          <a:xfrm>
            <a:off x="4155511" y="1954686"/>
            <a:ext cx="2263335" cy="220162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lvl="0" algn="ctr"/>
            <a:r>
              <a:rPr lang="en-US" sz="2200" b="1" dirty="0"/>
              <a:t>Work Experience</a:t>
            </a:r>
            <a:endParaRPr lang="en-US" sz="2200" dirty="0"/>
          </a:p>
        </p:txBody>
      </p:sp>
      <p:sp>
        <p:nvSpPr>
          <p:cNvPr id="56" name="Hexagon 55">
            <a:extLst>
              <a:ext uri="{FF2B5EF4-FFF2-40B4-BE49-F238E27FC236}">
                <a16:creationId xmlns:a16="http://schemas.microsoft.com/office/drawing/2014/main" id="{4D4AAE74-4196-4B2A-A249-8FDBD9204C10}"/>
              </a:ext>
            </a:extLst>
          </p:cNvPr>
          <p:cNvSpPr/>
          <p:nvPr/>
        </p:nvSpPr>
        <p:spPr>
          <a:xfrm>
            <a:off x="6026743" y="768449"/>
            <a:ext cx="2263335" cy="220162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lvl="0" algn="ctr"/>
            <a:r>
              <a:rPr lang="en-US" sz="2200" b="1" dirty="0"/>
              <a:t>Measurable Skill Gains</a:t>
            </a:r>
            <a:endParaRPr lang="en-US" sz="2200" dirty="0"/>
          </a:p>
        </p:txBody>
      </p:sp>
      <p:sp>
        <p:nvSpPr>
          <p:cNvPr id="57" name="Hexagon 56">
            <a:extLst>
              <a:ext uri="{FF2B5EF4-FFF2-40B4-BE49-F238E27FC236}">
                <a16:creationId xmlns:a16="http://schemas.microsoft.com/office/drawing/2014/main" id="{14711538-DE1C-44EB-AC9E-302D1727520A}"/>
              </a:ext>
            </a:extLst>
          </p:cNvPr>
          <p:cNvSpPr/>
          <p:nvPr/>
        </p:nvSpPr>
        <p:spPr>
          <a:xfrm>
            <a:off x="6025937" y="3140923"/>
            <a:ext cx="2263335" cy="2201626"/>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lvl="0" algn="ctr"/>
            <a:r>
              <a:rPr lang="en-US" sz="2200" b="1" dirty="0"/>
              <a:t>Credential Attainment</a:t>
            </a:r>
            <a:endParaRPr lang="en-US" sz="2200" dirty="0"/>
          </a:p>
        </p:txBody>
      </p:sp>
      <p:sp>
        <p:nvSpPr>
          <p:cNvPr id="58" name="Hexagon 57">
            <a:extLst>
              <a:ext uri="{FF2B5EF4-FFF2-40B4-BE49-F238E27FC236}">
                <a16:creationId xmlns:a16="http://schemas.microsoft.com/office/drawing/2014/main" id="{17B1A916-B65E-44F6-BF17-ED41C00823D3}"/>
              </a:ext>
            </a:extLst>
          </p:cNvPr>
          <p:cNvSpPr/>
          <p:nvPr/>
        </p:nvSpPr>
        <p:spPr>
          <a:xfrm>
            <a:off x="7878805" y="1919834"/>
            <a:ext cx="2263335" cy="2201626"/>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lvl="0" algn="ctr"/>
            <a:r>
              <a:rPr lang="en-US" sz="2200" b="1" dirty="0"/>
              <a:t>Exit</a:t>
            </a:r>
            <a:endParaRPr lang="en-US" sz="2200" dirty="0"/>
          </a:p>
        </p:txBody>
      </p:sp>
      <p:sp>
        <p:nvSpPr>
          <p:cNvPr id="59" name="Hexagon 58">
            <a:extLst>
              <a:ext uri="{FF2B5EF4-FFF2-40B4-BE49-F238E27FC236}">
                <a16:creationId xmlns:a16="http://schemas.microsoft.com/office/drawing/2014/main" id="{3F57AA80-9148-4704-A5FC-E0DF0C337CAF}"/>
              </a:ext>
            </a:extLst>
          </p:cNvPr>
          <p:cNvSpPr/>
          <p:nvPr/>
        </p:nvSpPr>
        <p:spPr>
          <a:xfrm>
            <a:off x="9568991" y="3317826"/>
            <a:ext cx="2263335" cy="2201626"/>
          </a:xfrm>
          <a:prstGeom prst="hexagon">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lvl="0" algn="ctr"/>
            <a:r>
              <a:rPr lang="en-US" sz="2200" b="1" dirty="0">
                <a:solidFill>
                  <a:schemeClr val="bg1"/>
                </a:solidFill>
              </a:rPr>
              <a:t>Follow-up Services (Youth)</a:t>
            </a:r>
            <a:endParaRPr lang="en-US" sz="2200" dirty="0">
              <a:solidFill>
                <a:schemeClr val="bg1"/>
              </a:solidFill>
            </a:endParaRPr>
          </a:p>
        </p:txBody>
      </p:sp>
    </p:spTree>
    <p:extLst>
      <p:ext uri="{BB962C8B-B14F-4D97-AF65-F5344CB8AC3E}">
        <p14:creationId xmlns:p14="http://schemas.microsoft.com/office/powerpoint/2010/main" val="3522875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996DB1-BC35-4F3B-9C1C-1D75A8FBB0D1}"/>
              </a:ext>
            </a:extLst>
          </p:cNvPr>
          <p:cNvPicPr>
            <a:picLocks noChangeAspect="1"/>
          </p:cNvPicPr>
          <p:nvPr/>
        </p:nvPicPr>
        <p:blipFill rotWithShape="1">
          <a:blip r:embed="rId3"/>
          <a:srcRect b="6880"/>
          <a:stretch/>
        </p:blipFill>
        <p:spPr>
          <a:xfrm>
            <a:off x="4080742" y="1276623"/>
            <a:ext cx="6111770" cy="4392657"/>
          </a:xfrm>
          <a:prstGeom prst="rect">
            <a:avLst/>
          </a:prstGeom>
        </p:spPr>
      </p:pic>
      <p:sp>
        <p:nvSpPr>
          <p:cNvPr id="6" name="Rectangle 5">
            <a:extLst>
              <a:ext uri="{FF2B5EF4-FFF2-40B4-BE49-F238E27FC236}">
                <a16:creationId xmlns:a16="http://schemas.microsoft.com/office/drawing/2014/main" id="{0CFBB1BA-0D85-480D-9A95-6915A4BF88C3}"/>
              </a:ext>
            </a:extLst>
          </p:cNvPr>
          <p:cNvSpPr/>
          <p:nvPr/>
        </p:nvSpPr>
        <p:spPr>
          <a:xfrm>
            <a:off x="1072303" y="300955"/>
            <a:ext cx="10071463" cy="696814"/>
          </a:xfrm>
          <a:prstGeom prst="rect">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 Planned and Actual WIOA Services</a:t>
            </a:r>
            <a:r>
              <a:rPr lang="en-US" sz="3000" b="1" dirty="0">
                <a:solidFill>
                  <a:schemeClr val="bg1"/>
                </a:solidFill>
                <a:sym typeface="Wingdings" panose="05000000000000000000" pitchFamily="2" charset="2"/>
              </a:rPr>
              <a:t></a:t>
            </a:r>
            <a:r>
              <a:rPr lang="en-US" sz="3000" b="1" dirty="0">
                <a:solidFill>
                  <a:schemeClr val="bg1"/>
                </a:solidFill>
              </a:rPr>
              <a:t> Services</a:t>
            </a:r>
          </a:p>
        </p:txBody>
      </p:sp>
      <p:grpSp>
        <p:nvGrpSpPr>
          <p:cNvPr id="7" name="Group 6">
            <a:extLst>
              <a:ext uri="{FF2B5EF4-FFF2-40B4-BE49-F238E27FC236}">
                <a16:creationId xmlns:a16="http://schemas.microsoft.com/office/drawing/2014/main" id="{D91FF659-C401-4CA4-80A3-6137D4A8AC01}"/>
              </a:ext>
            </a:extLst>
          </p:cNvPr>
          <p:cNvGrpSpPr/>
          <p:nvPr/>
        </p:nvGrpSpPr>
        <p:grpSpPr>
          <a:xfrm>
            <a:off x="296879" y="202345"/>
            <a:ext cx="1102611" cy="958943"/>
            <a:chOff x="296879" y="360841"/>
            <a:chExt cx="1102611" cy="958943"/>
          </a:xfrm>
        </p:grpSpPr>
        <p:sp>
          <p:nvSpPr>
            <p:cNvPr id="8" name="Oval 7">
              <a:extLst>
                <a:ext uri="{FF2B5EF4-FFF2-40B4-BE49-F238E27FC236}">
                  <a16:creationId xmlns:a16="http://schemas.microsoft.com/office/drawing/2014/main" id="{A29C3CB2-60A7-47A9-AC79-995908051994}"/>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9" name="Rectangle 8">
              <a:extLst>
                <a:ext uri="{FF2B5EF4-FFF2-40B4-BE49-F238E27FC236}">
                  <a16:creationId xmlns:a16="http://schemas.microsoft.com/office/drawing/2014/main" id="{ABB2A776-BFC5-4DA8-815C-0DBB2FFA5ECB}"/>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sp>
        <p:nvSpPr>
          <p:cNvPr id="4" name="Arrow: Right 3">
            <a:extLst>
              <a:ext uri="{FF2B5EF4-FFF2-40B4-BE49-F238E27FC236}">
                <a16:creationId xmlns:a16="http://schemas.microsoft.com/office/drawing/2014/main" id="{FCA40971-7388-45B6-BCE4-3BCE44777A51}"/>
              </a:ext>
            </a:extLst>
          </p:cNvPr>
          <p:cNvSpPr/>
          <p:nvPr/>
        </p:nvSpPr>
        <p:spPr>
          <a:xfrm>
            <a:off x="3584448" y="1779055"/>
            <a:ext cx="187756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9E8A5F8C-5C1C-4010-961A-7434DC6FD5F3}"/>
              </a:ext>
            </a:extLst>
          </p:cNvPr>
          <p:cNvSpPr/>
          <p:nvPr/>
        </p:nvSpPr>
        <p:spPr>
          <a:xfrm rot="10800000">
            <a:off x="8211312" y="1342915"/>
            <a:ext cx="1877568"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D16F221-53DE-44B9-BBD9-C04BBE713849}"/>
              </a:ext>
            </a:extLst>
          </p:cNvPr>
          <p:cNvSpPr/>
          <p:nvPr/>
        </p:nvSpPr>
        <p:spPr>
          <a:xfrm>
            <a:off x="1072303" y="2377439"/>
            <a:ext cx="2304881" cy="2755053"/>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109538" lvl="0" defTabSz="400050">
              <a:lnSpc>
                <a:spcPct val="90000"/>
              </a:lnSpc>
              <a:spcBef>
                <a:spcPct val="0"/>
              </a:spcBef>
            </a:pPr>
            <a:r>
              <a:rPr lang="en-US" b="1" kern="1200" dirty="0"/>
              <a:t>Step 1: </a:t>
            </a:r>
            <a:r>
              <a:rPr lang="en-US" kern="1200" dirty="0"/>
              <a:t>Designate and fund specific services that</a:t>
            </a:r>
            <a:r>
              <a:rPr lang="en-US" dirty="0"/>
              <a:t> align with the Program Elements that a participant is receiving in the </a:t>
            </a:r>
            <a:r>
              <a:rPr lang="en-US" b="1" dirty="0"/>
              <a:t>Services tab in Services.</a:t>
            </a:r>
            <a:endParaRPr lang="en-US" dirty="0"/>
          </a:p>
        </p:txBody>
      </p:sp>
      <p:sp>
        <p:nvSpPr>
          <p:cNvPr id="5" name="Rectangle 4">
            <a:extLst>
              <a:ext uri="{FF2B5EF4-FFF2-40B4-BE49-F238E27FC236}">
                <a16:creationId xmlns:a16="http://schemas.microsoft.com/office/drawing/2014/main" id="{28AE189B-9979-4B5D-991A-1AFFACFC9820}"/>
              </a:ext>
            </a:extLst>
          </p:cNvPr>
          <p:cNvSpPr/>
          <p:nvPr/>
        </p:nvSpPr>
        <p:spPr>
          <a:xfrm>
            <a:off x="4206240" y="4474464"/>
            <a:ext cx="5986272" cy="292608"/>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656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FBB1BA-0D85-480D-9A95-6915A4BF88C3}"/>
              </a:ext>
            </a:extLst>
          </p:cNvPr>
          <p:cNvSpPr/>
          <p:nvPr/>
        </p:nvSpPr>
        <p:spPr>
          <a:xfrm>
            <a:off x="1072303" y="300955"/>
            <a:ext cx="10071463" cy="696814"/>
          </a:xfrm>
          <a:prstGeom prst="rect">
            <a:avLst/>
          </a:prstGeom>
          <a:solidFill>
            <a:schemeClr val="tx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 Planned and Actual WIOA Services</a:t>
            </a:r>
            <a:r>
              <a:rPr lang="en-US" sz="3000" b="1" dirty="0">
                <a:solidFill>
                  <a:schemeClr val="bg1"/>
                </a:solidFill>
                <a:sym typeface="Wingdings" panose="05000000000000000000" pitchFamily="2" charset="2"/>
              </a:rPr>
              <a:t></a:t>
            </a:r>
            <a:r>
              <a:rPr lang="en-US" sz="3000" b="1" dirty="0">
                <a:solidFill>
                  <a:schemeClr val="bg1"/>
                </a:solidFill>
              </a:rPr>
              <a:t> Services</a:t>
            </a:r>
          </a:p>
        </p:txBody>
      </p:sp>
      <p:grpSp>
        <p:nvGrpSpPr>
          <p:cNvPr id="7" name="Group 6">
            <a:extLst>
              <a:ext uri="{FF2B5EF4-FFF2-40B4-BE49-F238E27FC236}">
                <a16:creationId xmlns:a16="http://schemas.microsoft.com/office/drawing/2014/main" id="{D91FF659-C401-4CA4-80A3-6137D4A8AC01}"/>
              </a:ext>
            </a:extLst>
          </p:cNvPr>
          <p:cNvGrpSpPr/>
          <p:nvPr/>
        </p:nvGrpSpPr>
        <p:grpSpPr>
          <a:xfrm>
            <a:off x="296879" y="202345"/>
            <a:ext cx="1102611" cy="958943"/>
            <a:chOff x="296879" y="360841"/>
            <a:chExt cx="1102611" cy="958943"/>
          </a:xfrm>
        </p:grpSpPr>
        <p:sp>
          <p:nvSpPr>
            <p:cNvPr id="8" name="Oval 7">
              <a:extLst>
                <a:ext uri="{FF2B5EF4-FFF2-40B4-BE49-F238E27FC236}">
                  <a16:creationId xmlns:a16="http://schemas.microsoft.com/office/drawing/2014/main" id="{A29C3CB2-60A7-47A9-AC79-995908051994}"/>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9" name="Rectangle 8">
              <a:extLst>
                <a:ext uri="{FF2B5EF4-FFF2-40B4-BE49-F238E27FC236}">
                  <a16:creationId xmlns:a16="http://schemas.microsoft.com/office/drawing/2014/main" id="{ABB2A776-BFC5-4DA8-815C-0DBB2FFA5ECB}"/>
                </a:ext>
              </a:extLst>
            </p:cNvPr>
            <p:cNvSpPr/>
            <p:nvPr/>
          </p:nvSpPr>
          <p:spPr>
            <a:xfrm>
              <a:off x="296879" y="508154"/>
              <a:ext cx="1102611" cy="584775"/>
            </a:xfrm>
            <a:prstGeom prst="rect">
              <a:avLst/>
            </a:prstGeom>
            <a:ln>
              <a:noFill/>
            </a:ln>
          </p:spPr>
          <p:txBody>
            <a:bodyPr wrap="square">
              <a:spAutoFit/>
            </a:bodyPr>
            <a:lstStyle/>
            <a:p>
              <a:pPr algn="ctr"/>
              <a:r>
                <a:rPr lang="en-US" sz="1600" b="1" dirty="0">
                  <a:solidFill>
                    <a:schemeClr val="tx1">
                      <a:lumMod val="65000"/>
                      <a:lumOff val="35000"/>
                    </a:schemeClr>
                  </a:solidFill>
                </a:rPr>
                <a:t>AOSOS Roadmap</a:t>
              </a:r>
            </a:p>
          </p:txBody>
        </p:sp>
      </p:grpSp>
      <p:pic>
        <p:nvPicPr>
          <p:cNvPr id="3" name="Picture 2">
            <a:extLst>
              <a:ext uri="{FF2B5EF4-FFF2-40B4-BE49-F238E27FC236}">
                <a16:creationId xmlns:a16="http://schemas.microsoft.com/office/drawing/2014/main" id="{FAAC6015-D35A-43FE-B1A5-CB5055F34772}"/>
              </a:ext>
            </a:extLst>
          </p:cNvPr>
          <p:cNvPicPr>
            <a:picLocks noChangeAspect="1"/>
          </p:cNvPicPr>
          <p:nvPr/>
        </p:nvPicPr>
        <p:blipFill rotWithShape="1">
          <a:blip r:embed="rId3"/>
          <a:srcRect b="7760"/>
          <a:stretch/>
        </p:blipFill>
        <p:spPr>
          <a:xfrm>
            <a:off x="4152626" y="1185466"/>
            <a:ext cx="6325148" cy="4386278"/>
          </a:xfrm>
          <a:prstGeom prst="rect">
            <a:avLst/>
          </a:prstGeom>
        </p:spPr>
      </p:pic>
      <p:sp>
        <p:nvSpPr>
          <p:cNvPr id="10" name="Rectangle 9">
            <a:extLst>
              <a:ext uri="{FF2B5EF4-FFF2-40B4-BE49-F238E27FC236}">
                <a16:creationId xmlns:a16="http://schemas.microsoft.com/office/drawing/2014/main" id="{68DCE80C-1443-4333-81D5-46996F44BD33}"/>
              </a:ext>
            </a:extLst>
          </p:cNvPr>
          <p:cNvSpPr/>
          <p:nvPr/>
        </p:nvSpPr>
        <p:spPr>
          <a:xfrm>
            <a:off x="1399490" y="2248413"/>
            <a:ext cx="2434386" cy="2629398"/>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2:  </a:t>
            </a:r>
            <a:r>
              <a:rPr lang="en-US" dirty="0"/>
              <a:t>Document specific details related to specific program element services and experience in services in the </a:t>
            </a:r>
            <a:r>
              <a:rPr lang="en-US" b="1" dirty="0"/>
              <a:t>Comments tab in Services</a:t>
            </a:r>
            <a:r>
              <a:rPr lang="en-US" dirty="0"/>
              <a:t>.</a:t>
            </a:r>
          </a:p>
        </p:txBody>
      </p:sp>
      <p:sp>
        <p:nvSpPr>
          <p:cNvPr id="11" name="Arrow: Right 10">
            <a:extLst>
              <a:ext uri="{FF2B5EF4-FFF2-40B4-BE49-F238E27FC236}">
                <a16:creationId xmlns:a16="http://schemas.microsoft.com/office/drawing/2014/main" id="{C531020D-964B-4BF7-BD88-BCE14D5CC13A}"/>
              </a:ext>
            </a:extLst>
          </p:cNvPr>
          <p:cNvSpPr/>
          <p:nvPr/>
        </p:nvSpPr>
        <p:spPr>
          <a:xfrm>
            <a:off x="6242304" y="1200500"/>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2246217-E3DC-4EB5-A905-7DBAE4F0A432}"/>
              </a:ext>
            </a:extLst>
          </p:cNvPr>
          <p:cNvGrpSpPr/>
          <p:nvPr/>
        </p:nvGrpSpPr>
        <p:grpSpPr>
          <a:xfrm>
            <a:off x="4354573" y="1987116"/>
            <a:ext cx="5921253" cy="2130965"/>
            <a:chOff x="4354573" y="1987116"/>
            <a:chExt cx="5921253" cy="2130965"/>
          </a:xfrm>
        </p:grpSpPr>
        <p:pic>
          <p:nvPicPr>
            <p:cNvPr id="14" name="Picture 13">
              <a:extLst>
                <a:ext uri="{FF2B5EF4-FFF2-40B4-BE49-F238E27FC236}">
                  <a16:creationId xmlns:a16="http://schemas.microsoft.com/office/drawing/2014/main" id="{12D78545-1A0E-4BF7-BA20-64F8465670CC}"/>
                </a:ext>
              </a:extLst>
            </p:cNvPr>
            <p:cNvPicPr>
              <a:picLocks noChangeAspect="1"/>
            </p:cNvPicPr>
            <p:nvPr/>
          </p:nvPicPr>
          <p:blipFill>
            <a:blip r:embed="rId4"/>
            <a:stretch>
              <a:fillRect/>
            </a:stretch>
          </p:blipFill>
          <p:spPr>
            <a:xfrm>
              <a:off x="4354573" y="2174813"/>
              <a:ext cx="5921253" cy="1943268"/>
            </a:xfrm>
            <a:prstGeom prst="rect">
              <a:avLst/>
            </a:prstGeom>
          </p:spPr>
        </p:pic>
        <p:pic>
          <p:nvPicPr>
            <p:cNvPr id="15" name="Picture 14">
              <a:extLst>
                <a:ext uri="{FF2B5EF4-FFF2-40B4-BE49-F238E27FC236}">
                  <a16:creationId xmlns:a16="http://schemas.microsoft.com/office/drawing/2014/main" id="{E5EECD09-4DBA-4FBD-B0E1-B90CC5F331FF}"/>
                </a:ext>
              </a:extLst>
            </p:cNvPr>
            <p:cNvPicPr>
              <a:picLocks noChangeAspect="1"/>
            </p:cNvPicPr>
            <p:nvPr/>
          </p:nvPicPr>
          <p:blipFill>
            <a:blip r:embed="rId5"/>
            <a:stretch>
              <a:fillRect/>
            </a:stretch>
          </p:blipFill>
          <p:spPr>
            <a:xfrm>
              <a:off x="10114935" y="1987116"/>
              <a:ext cx="114310" cy="342930"/>
            </a:xfrm>
            <a:prstGeom prst="rect">
              <a:avLst/>
            </a:prstGeom>
          </p:spPr>
        </p:pic>
      </p:grpSp>
      <p:sp>
        <p:nvSpPr>
          <p:cNvPr id="12" name="Arrow: Right 11">
            <a:extLst>
              <a:ext uri="{FF2B5EF4-FFF2-40B4-BE49-F238E27FC236}">
                <a16:creationId xmlns:a16="http://schemas.microsoft.com/office/drawing/2014/main" id="{56439989-A1FD-43A2-B06A-1738914BDAF2}"/>
              </a:ext>
            </a:extLst>
          </p:cNvPr>
          <p:cNvSpPr/>
          <p:nvPr/>
        </p:nvSpPr>
        <p:spPr>
          <a:xfrm rot="10800000">
            <a:off x="9839262" y="1623331"/>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5819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A7E1-4311-4C47-AD7A-28C2C676D815}"/>
              </a:ext>
            </a:extLst>
          </p:cNvPr>
          <p:cNvSpPr>
            <a:spLocks noGrp="1"/>
          </p:cNvSpPr>
          <p:nvPr>
            <p:ph type="title"/>
          </p:nvPr>
        </p:nvSpPr>
        <p:spPr/>
        <p:txBody>
          <a:bodyPr/>
          <a:lstStyle/>
          <a:p>
            <a:r>
              <a:rPr lang="en-US" dirty="0"/>
              <a:t>	</a:t>
            </a:r>
          </a:p>
        </p:txBody>
      </p:sp>
      <p:sp>
        <p:nvSpPr>
          <p:cNvPr id="6" name="Rectangle 5">
            <a:extLst>
              <a:ext uri="{FF2B5EF4-FFF2-40B4-BE49-F238E27FC236}">
                <a16:creationId xmlns:a16="http://schemas.microsoft.com/office/drawing/2014/main" id="{224EAD5B-37B6-49E6-9E8B-9F5C1FB7CC11}"/>
              </a:ext>
            </a:extLst>
          </p:cNvPr>
          <p:cNvSpPr/>
          <p:nvPr/>
        </p:nvSpPr>
        <p:spPr>
          <a:xfrm>
            <a:off x="1036320" y="351917"/>
            <a:ext cx="10946675" cy="566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FEC3A659-C411-484A-9588-7EF4F3F9541C}"/>
              </a:ext>
            </a:extLst>
          </p:cNvPr>
          <p:cNvGraphicFramePr/>
          <p:nvPr>
            <p:extLst>
              <p:ext uri="{D42A27DB-BD31-4B8C-83A1-F6EECF244321}">
                <p14:modId xmlns:p14="http://schemas.microsoft.com/office/powerpoint/2010/main" val="173959510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C50A9A4-0E25-4C91-896C-581EE8ADAA5E}"/>
              </a:ext>
            </a:extLst>
          </p:cNvPr>
          <p:cNvSpPr txBox="1"/>
          <p:nvPr/>
        </p:nvSpPr>
        <p:spPr>
          <a:xfrm>
            <a:off x="5163148" y="177577"/>
            <a:ext cx="1865704" cy="369332"/>
          </a:xfrm>
          <a:prstGeom prst="rect">
            <a:avLst/>
          </a:prstGeom>
          <a:noFill/>
        </p:spPr>
        <p:txBody>
          <a:bodyPr wrap="none" rtlCol="0">
            <a:spAutoFit/>
          </a:bodyPr>
          <a:lstStyle/>
          <a:p>
            <a:r>
              <a:rPr lang="en-US" b="1" dirty="0"/>
              <a:t>Plan Components</a:t>
            </a:r>
          </a:p>
        </p:txBody>
      </p:sp>
    </p:spTree>
    <p:extLst>
      <p:ext uri="{BB962C8B-B14F-4D97-AF65-F5344CB8AC3E}">
        <p14:creationId xmlns:p14="http://schemas.microsoft.com/office/powerpoint/2010/main" val="958796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DFAD2A-821A-4F5D-9F50-B497C43D3338}"/>
              </a:ext>
            </a:extLst>
          </p:cNvPr>
          <p:cNvSpPr/>
          <p:nvPr/>
        </p:nvSpPr>
        <p:spPr>
          <a:xfrm>
            <a:off x="1119756" y="491906"/>
            <a:ext cx="10071463" cy="696814"/>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Referrals for Partner Services</a:t>
            </a:r>
          </a:p>
        </p:txBody>
      </p:sp>
      <p:sp>
        <p:nvSpPr>
          <p:cNvPr id="3" name="Content Placeholder 2">
            <a:extLst>
              <a:ext uri="{FF2B5EF4-FFF2-40B4-BE49-F238E27FC236}">
                <a16:creationId xmlns:a16="http://schemas.microsoft.com/office/drawing/2014/main" id="{CB033D78-09DD-4F0C-9C0D-AABAC7796073}"/>
              </a:ext>
            </a:extLst>
          </p:cNvPr>
          <p:cNvSpPr txBox="1">
            <a:spLocks/>
          </p:cNvSpPr>
          <p:nvPr/>
        </p:nvSpPr>
        <p:spPr>
          <a:xfrm>
            <a:off x="1119756" y="1591564"/>
            <a:ext cx="10071462" cy="4175252"/>
          </a:xfrm>
          <a:prstGeom prst="rect">
            <a:avLst/>
          </a:prstGeom>
          <a:solidFill>
            <a:schemeClr val="bg1">
              <a:lumMod val="95000"/>
            </a:schemeClr>
          </a:solidFill>
          <a:ln>
            <a:solidFill>
              <a:schemeClr val="bg2">
                <a:lumMod val="50000"/>
              </a:schemeClr>
            </a:solidFill>
          </a:ln>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Clr>
                <a:schemeClr val="tx1">
                  <a:lumMod val="65000"/>
                  <a:lumOff val="35000"/>
                </a:schemeClr>
              </a:buClr>
              <a:buFont typeface="Wingdings" panose="05000000000000000000" pitchFamily="2" charset="2"/>
              <a:buChar char="ü"/>
            </a:pPr>
            <a:r>
              <a:rPr lang="en-US" sz="2800" dirty="0"/>
              <a:t>The Department </a:t>
            </a:r>
            <a:r>
              <a:rPr lang="en-US" sz="2800" u="sng" dirty="0"/>
              <a:t>does not </a:t>
            </a:r>
            <a:r>
              <a:rPr lang="en-US" sz="2800" dirty="0"/>
              <a:t>require local programs to use WIOA youth funds for each of the program elements. </a:t>
            </a:r>
          </a:p>
          <a:p>
            <a:pPr algn="just">
              <a:buClr>
                <a:schemeClr val="tx1">
                  <a:lumMod val="65000"/>
                  <a:lumOff val="35000"/>
                </a:schemeClr>
              </a:buClr>
              <a:buFont typeface="Wingdings" panose="05000000000000000000" pitchFamily="2" charset="2"/>
              <a:buChar char="ü"/>
            </a:pPr>
            <a:r>
              <a:rPr lang="en-US" sz="2800" dirty="0"/>
              <a:t>Local programs may leverage partner resources to provide some of the readily available program elements. </a:t>
            </a:r>
          </a:p>
          <a:p>
            <a:pPr algn="just">
              <a:buClr>
                <a:schemeClr val="tx1">
                  <a:lumMod val="65000"/>
                  <a:lumOff val="35000"/>
                </a:schemeClr>
              </a:buClr>
              <a:buFont typeface="Wingdings" panose="05000000000000000000" pitchFamily="2" charset="2"/>
              <a:buChar char="ü"/>
            </a:pPr>
            <a:r>
              <a:rPr lang="en-US" sz="2800" dirty="0"/>
              <a:t>The local area must ensure that if a program element is not funded with WIOA Title I youth funds, the local program has an agreement (MOU) in place with a partner organization to ensure that the program element will be offered. </a:t>
            </a:r>
          </a:p>
          <a:p>
            <a:pPr algn="just">
              <a:buClr>
                <a:schemeClr val="tx1">
                  <a:lumMod val="65000"/>
                  <a:lumOff val="35000"/>
                </a:schemeClr>
              </a:buClr>
              <a:buFont typeface="Wingdings" panose="05000000000000000000" pitchFamily="2" charset="2"/>
              <a:buChar char="ü"/>
            </a:pPr>
            <a:r>
              <a:rPr lang="en-US" sz="2800" dirty="0"/>
              <a:t>The Local Board must ensure that the program element is closely connected and coordinated with the WIOA youth program.</a:t>
            </a:r>
          </a:p>
          <a:p>
            <a:pPr>
              <a:buClr>
                <a:schemeClr val="tx1">
                  <a:lumMod val="65000"/>
                  <a:lumOff val="35000"/>
                </a:schemeClr>
              </a:buClr>
              <a:buFont typeface="Wingdings" panose="05000000000000000000" pitchFamily="2" charset="2"/>
              <a:buChar char="ü"/>
            </a:pPr>
            <a:endParaRPr lang="en-US" dirty="0"/>
          </a:p>
        </p:txBody>
      </p:sp>
    </p:spTree>
    <p:extLst>
      <p:ext uri="{BB962C8B-B14F-4D97-AF65-F5344CB8AC3E}">
        <p14:creationId xmlns:p14="http://schemas.microsoft.com/office/powerpoint/2010/main" val="3695182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Referrals to Partner Services: Comp Assess and Services </a:t>
            </a:r>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1156332" y="1853057"/>
            <a:ext cx="7034655" cy="4291710"/>
            <a:chOff x="2875226" y="1543519"/>
            <a:chExt cx="5676293" cy="3264197"/>
          </a:xfrm>
        </p:grpSpPr>
        <p:sp>
          <p:nvSpPr>
            <p:cNvPr id="20" name="Rectangle 19">
              <a:extLst>
                <a:ext uri="{FF2B5EF4-FFF2-40B4-BE49-F238E27FC236}">
                  <a16:creationId xmlns:a16="http://schemas.microsoft.com/office/drawing/2014/main" id="{6361BF6C-C1C4-49EA-93D2-5E1A10F6A2D3}"/>
                </a:ext>
              </a:extLst>
            </p:cNvPr>
            <p:cNvSpPr/>
            <p:nvPr/>
          </p:nvSpPr>
          <p:spPr>
            <a:xfrm>
              <a:off x="2875226" y="1821806"/>
              <a:ext cx="1874029" cy="2122293"/>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0" lvl="0" indent="0" algn="ctr" defTabSz="400050">
                <a:lnSpc>
                  <a:spcPct val="90000"/>
                </a:lnSpc>
                <a:spcBef>
                  <a:spcPct val="0"/>
                </a:spcBef>
                <a:spcAft>
                  <a:spcPct val="35000"/>
                </a:spcAft>
                <a:buNone/>
              </a:pPr>
              <a:r>
                <a:rPr lang="en-US" b="1" kern="1200" dirty="0"/>
                <a:t>Step 1:  </a:t>
              </a:r>
              <a:r>
                <a:rPr lang="en-US" kern="1200" dirty="0"/>
                <a:t>Any referrals to partner services should be captured in th</a:t>
              </a:r>
              <a:r>
                <a:rPr lang="en-US" dirty="0"/>
                <a:t>e </a:t>
              </a:r>
              <a:r>
                <a:rPr lang="en-US" b="1" dirty="0"/>
                <a:t>Activities tab in Customer Detail.</a:t>
              </a:r>
              <a:endParaRPr lang="en-US" b="1" kern="1200" dirty="0"/>
            </a:p>
          </p:txBody>
        </p:sp>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7" name="Picture 6">
            <a:extLst>
              <a:ext uri="{FF2B5EF4-FFF2-40B4-BE49-F238E27FC236}">
                <a16:creationId xmlns:a16="http://schemas.microsoft.com/office/drawing/2014/main" id="{279664BF-82F9-47DE-8D63-DFDCB582E9E7}"/>
              </a:ext>
            </a:extLst>
          </p:cNvPr>
          <p:cNvPicPr>
            <a:picLocks noChangeAspect="1"/>
          </p:cNvPicPr>
          <p:nvPr/>
        </p:nvPicPr>
        <p:blipFill rotWithShape="1">
          <a:blip r:embed="rId3"/>
          <a:srcRect b="7061"/>
          <a:stretch/>
        </p:blipFill>
        <p:spPr>
          <a:xfrm>
            <a:off x="4070731" y="1344168"/>
            <a:ext cx="6134632" cy="4398264"/>
          </a:xfrm>
          <a:prstGeom prst="rect">
            <a:avLst/>
          </a:prstGeom>
        </p:spPr>
      </p:pic>
      <p:sp>
        <p:nvSpPr>
          <p:cNvPr id="13" name="Arrow: Right 12">
            <a:extLst>
              <a:ext uri="{FF2B5EF4-FFF2-40B4-BE49-F238E27FC236}">
                <a16:creationId xmlns:a16="http://schemas.microsoft.com/office/drawing/2014/main" id="{D517C818-3181-4C61-8B13-17FFD1E54A9D}"/>
              </a:ext>
            </a:extLst>
          </p:cNvPr>
          <p:cNvSpPr/>
          <p:nvPr/>
        </p:nvSpPr>
        <p:spPr>
          <a:xfrm>
            <a:off x="4029559" y="1429385"/>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5B1033E5-A940-4087-9DD2-4AA17D52AB6B}"/>
              </a:ext>
            </a:extLst>
          </p:cNvPr>
          <p:cNvSpPr/>
          <p:nvPr/>
        </p:nvSpPr>
        <p:spPr>
          <a:xfrm rot="10800000">
            <a:off x="8961438" y="1840865"/>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869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Referrals to Partner Services: Comp Assess and Services </a:t>
            </a:r>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1156602" y="1853057"/>
            <a:ext cx="7034383" cy="4291710"/>
            <a:chOff x="2875445" y="1543519"/>
            <a:chExt cx="5676074" cy="3264197"/>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3" name="Rectangle 22">
              <a:extLst>
                <a:ext uri="{FF2B5EF4-FFF2-40B4-BE49-F238E27FC236}">
                  <a16:creationId xmlns:a16="http://schemas.microsoft.com/office/drawing/2014/main" id="{12B4B219-604C-4F2C-A63A-E766B6EEEA86}"/>
                </a:ext>
              </a:extLst>
            </p:cNvPr>
            <p:cNvSpPr/>
            <p:nvPr/>
          </p:nvSpPr>
          <p:spPr>
            <a:xfrm>
              <a:off x="2875445" y="1812250"/>
              <a:ext cx="1887298" cy="1859805"/>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0" lvl="0" indent="0" algn="ctr" defTabSz="400050">
                <a:lnSpc>
                  <a:spcPct val="90000"/>
                </a:lnSpc>
                <a:spcBef>
                  <a:spcPct val="0"/>
                </a:spcBef>
                <a:spcAft>
                  <a:spcPct val="35000"/>
                </a:spcAft>
                <a:buNone/>
              </a:pPr>
              <a:r>
                <a:rPr lang="en-US" b="1" kern="1200" dirty="0"/>
                <a:t>Step 2: </a:t>
              </a:r>
              <a:r>
                <a:rPr lang="en-US" kern="1200" dirty="0"/>
                <a:t>Documentation and details about this referral services should be captured in </a:t>
              </a:r>
              <a:r>
                <a:rPr lang="en-US" b="1" kern="1200" dirty="0"/>
                <a:t>Comments in </a:t>
              </a:r>
              <a:r>
                <a:rPr lang="en-US" b="1" dirty="0"/>
                <a:t>Customer Detail</a:t>
              </a:r>
              <a:r>
                <a:rPr lang="en-US" kern="1200" dirty="0"/>
                <a:t>.</a:t>
              </a:r>
              <a:endParaRPr lang="en-US" b="1" kern="1200" dirty="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7" name="Picture 6">
            <a:extLst>
              <a:ext uri="{FF2B5EF4-FFF2-40B4-BE49-F238E27FC236}">
                <a16:creationId xmlns:a16="http://schemas.microsoft.com/office/drawing/2014/main" id="{DF53BFA6-787B-4736-804B-2C3F83E61C44}"/>
              </a:ext>
            </a:extLst>
          </p:cNvPr>
          <p:cNvPicPr>
            <a:picLocks noChangeAspect="1"/>
          </p:cNvPicPr>
          <p:nvPr/>
        </p:nvPicPr>
        <p:blipFill rotWithShape="1">
          <a:blip r:embed="rId3"/>
          <a:srcRect b="7447"/>
          <a:stretch/>
        </p:blipFill>
        <p:spPr>
          <a:xfrm>
            <a:off x="4040251" y="1397097"/>
            <a:ext cx="6195597" cy="4394104"/>
          </a:xfrm>
          <a:prstGeom prst="rect">
            <a:avLst/>
          </a:prstGeom>
        </p:spPr>
      </p:pic>
      <p:sp>
        <p:nvSpPr>
          <p:cNvPr id="15" name="Arrow: Right 14">
            <a:extLst>
              <a:ext uri="{FF2B5EF4-FFF2-40B4-BE49-F238E27FC236}">
                <a16:creationId xmlns:a16="http://schemas.microsoft.com/office/drawing/2014/main" id="{41A83B2C-1EDD-4B20-8CF6-BB8BB1B59BBC}"/>
              </a:ext>
            </a:extLst>
          </p:cNvPr>
          <p:cNvSpPr/>
          <p:nvPr/>
        </p:nvSpPr>
        <p:spPr>
          <a:xfrm>
            <a:off x="4029559" y="1429385"/>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28D194F-0417-48AC-9B27-0A69B94263F5}"/>
              </a:ext>
            </a:extLst>
          </p:cNvPr>
          <p:cNvGrpSpPr/>
          <p:nvPr/>
        </p:nvGrpSpPr>
        <p:grpSpPr>
          <a:xfrm>
            <a:off x="4177422" y="2206380"/>
            <a:ext cx="5921253" cy="2130965"/>
            <a:chOff x="4354573" y="1987116"/>
            <a:chExt cx="5921253" cy="2130965"/>
          </a:xfrm>
        </p:grpSpPr>
        <p:pic>
          <p:nvPicPr>
            <p:cNvPr id="19" name="Picture 18">
              <a:extLst>
                <a:ext uri="{FF2B5EF4-FFF2-40B4-BE49-F238E27FC236}">
                  <a16:creationId xmlns:a16="http://schemas.microsoft.com/office/drawing/2014/main" id="{112EBF51-5EB2-47DB-9757-6BF039EB0582}"/>
                </a:ext>
              </a:extLst>
            </p:cNvPr>
            <p:cNvPicPr>
              <a:picLocks noChangeAspect="1"/>
            </p:cNvPicPr>
            <p:nvPr/>
          </p:nvPicPr>
          <p:blipFill>
            <a:blip r:embed="rId4"/>
            <a:stretch>
              <a:fillRect/>
            </a:stretch>
          </p:blipFill>
          <p:spPr>
            <a:xfrm>
              <a:off x="4354573" y="2174813"/>
              <a:ext cx="5921253" cy="1943268"/>
            </a:xfrm>
            <a:prstGeom prst="rect">
              <a:avLst/>
            </a:prstGeom>
          </p:spPr>
        </p:pic>
        <p:pic>
          <p:nvPicPr>
            <p:cNvPr id="20" name="Picture 19">
              <a:extLst>
                <a:ext uri="{FF2B5EF4-FFF2-40B4-BE49-F238E27FC236}">
                  <a16:creationId xmlns:a16="http://schemas.microsoft.com/office/drawing/2014/main" id="{2864D5A7-097D-4C9F-AD0D-A6A8960292BE}"/>
                </a:ext>
              </a:extLst>
            </p:cNvPr>
            <p:cNvPicPr>
              <a:picLocks noChangeAspect="1"/>
            </p:cNvPicPr>
            <p:nvPr/>
          </p:nvPicPr>
          <p:blipFill>
            <a:blip r:embed="rId5"/>
            <a:stretch>
              <a:fillRect/>
            </a:stretch>
          </p:blipFill>
          <p:spPr>
            <a:xfrm>
              <a:off x="10114935" y="1987116"/>
              <a:ext cx="114310" cy="342930"/>
            </a:xfrm>
            <a:prstGeom prst="rect">
              <a:avLst/>
            </a:prstGeom>
          </p:spPr>
        </p:pic>
      </p:grpSp>
      <p:sp>
        <p:nvSpPr>
          <p:cNvPr id="16" name="Arrow: Right 15">
            <a:extLst>
              <a:ext uri="{FF2B5EF4-FFF2-40B4-BE49-F238E27FC236}">
                <a16:creationId xmlns:a16="http://schemas.microsoft.com/office/drawing/2014/main" id="{5A4585F1-DA6A-4C85-BD0D-7AF8F0315E99}"/>
              </a:ext>
            </a:extLst>
          </p:cNvPr>
          <p:cNvSpPr/>
          <p:nvPr/>
        </p:nvSpPr>
        <p:spPr>
          <a:xfrm rot="10800000">
            <a:off x="9424734" y="1853057"/>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7465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A7E1-4311-4C47-AD7A-28C2C676D815}"/>
              </a:ext>
            </a:extLst>
          </p:cNvPr>
          <p:cNvSpPr>
            <a:spLocks noGrp="1"/>
          </p:cNvSpPr>
          <p:nvPr>
            <p:ph type="title"/>
          </p:nvPr>
        </p:nvSpPr>
        <p:spPr/>
        <p:txBody>
          <a:bodyPr/>
          <a:lstStyle/>
          <a:p>
            <a:r>
              <a:rPr lang="en-US" dirty="0"/>
              <a:t>	</a:t>
            </a:r>
          </a:p>
        </p:txBody>
      </p:sp>
      <p:sp>
        <p:nvSpPr>
          <p:cNvPr id="6" name="Rectangle 5">
            <a:extLst>
              <a:ext uri="{FF2B5EF4-FFF2-40B4-BE49-F238E27FC236}">
                <a16:creationId xmlns:a16="http://schemas.microsoft.com/office/drawing/2014/main" id="{224EAD5B-37B6-49E6-9E8B-9F5C1FB7CC11}"/>
              </a:ext>
            </a:extLst>
          </p:cNvPr>
          <p:cNvSpPr/>
          <p:nvPr/>
        </p:nvSpPr>
        <p:spPr>
          <a:xfrm>
            <a:off x="1036320" y="351917"/>
            <a:ext cx="10946675" cy="566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FEC3A659-C411-484A-9588-7EF4F3F9541C}"/>
              </a:ext>
            </a:extLst>
          </p:cNvPr>
          <p:cNvGraphicFramePr/>
          <p:nvPr/>
        </p:nvGraphicFramePr>
        <p:xfrm>
          <a:off x="-285801" y="69743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AFB3F5B7-51A8-47CF-B7EA-E70ED894E3E1}"/>
              </a:ext>
            </a:extLst>
          </p:cNvPr>
          <p:cNvSpPr/>
          <p:nvPr/>
        </p:nvSpPr>
        <p:spPr>
          <a:xfrm>
            <a:off x="7607728" y="926569"/>
            <a:ext cx="3735977" cy="5289677"/>
          </a:xfrm>
          <a:prstGeom prst="rect">
            <a:avLst/>
          </a:prstGeom>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Additional Requirements</a:t>
            </a:r>
          </a:p>
          <a:p>
            <a:pPr algn="ctr"/>
            <a:endParaRPr lang="en-US" dirty="0"/>
          </a:p>
          <a:p>
            <a:pPr marL="285750" indent="-285750">
              <a:spcAft>
                <a:spcPts val="600"/>
              </a:spcAft>
              <a:buFont typeface="Wingdings" panose="05000000000000000000" pitchFamily="2" charset="2"/>
              <a:buChar char="ü"/>
            </a:pPr>
            <a:r>
              <a:rPr lang="en-US" dirty="0"/>
              <a:t>ISS must reflect the unique needs of each participant</a:t>
            </a:r>
          </a:p>
          <a:p>
            <a:pPr marL="285750" indent="-285750">
              <a:spcAft>
                <a:spcPts val="600"/>
              </a:spcAft>
              <a:buFont typeface="Wingdings" panose="05000000000000000000" pitchFamily="2" charset="2"/>
              <a:buChar char="ü"/>
            </a:pPr>
            <a:r>
              <a:rPr lang="en-US" dirty="0"/>
              <a:t>ISS must be signed by the youth worker and the participant</a:t>
            </a:r>
          </a:p>
          <a:p>
            <a:pPr marL="285750" indent="-285750">
              <a:spcAft>
                <a:spcPts val="600"/>
              </a:spcAft>
              <a:buFont typeface="Wingdings" panose="05000000000000000000" pitchFamily="2" charset="2"/>
              <a:buChar char="ü"/>
            </a:pPr>
            <a:r>
              <a:rPr lang="en-US" dirty="0"/>
              <a:t>ISS must be reviewed at least every six months with the youth’s participation</a:t>
            </a:r>
          </a:p>
          <a:p>
            <a:pPr marL="285750" indent="-285750">
              <a:spcAft>
                <a:spcPts val="600"/>
              </a:spcAft>
              <a:buFont typeface="Wingdings" panose="05000000000000000000" pitchFamily="2" charset="2"/>
              <a:buChar char="ü"/>
            </a:pPr>
            <a:r>
              <a:rPr lang="en-US" dirty="0"/>
              <a:t>ISS must be updated every time there is a significant event </a:t>
            </a:r>
          </a:p>
          <a:p>
            <a:pPr marL="285750" indent="-285750">
              <a:spcAft>
                <a:spcPts val="600"/>
              </a:spcAft>
              <a:buFont typeface="Wingdings" panose="05000000000000000000" pitchFamily="2" charset="2"/>
              <a:buChar char="ü"/>
            </a:pPr>
            <a:r>
              <a:rPr lang="en-US" dirty="0"/>
              <a:t>Youth must actively participate in the development of the plan in their ISS</a:t>
            </a:r>
          </a:p>
          <a:p>
            <a:pPr marL="285750" indent="-285750">
              <a:spcAft>
                <a:spcPts val="600"/>
              </a:spcAft>
              <a:buFont typeface="Wingdings" panose="05000000000000000000" pitchFamily="2" charset="2"/>
              <a:buChar char="ü"/>
            </a:pPr>
            <a:r>
              <a:rPr lang="en-US" dirty="0"/>
              <a:t>The ISS must be shared with all program providers.</a:t>
            </a:r>
          </a:p>
          <a:p>
            <a:pPr algn="ctr"/>
            <a:endParaRPr lang="en-US" dirty="0"/>
          </a:p>
        </p:txBody>
      </p:sp>
      <p:sp>
        <p:nvSpPr>
          <p:cNvPr id="8" name="TextBox 7">
            <a:extLst>
              <a:ext uri="{FF2B5EF4-FFF2-40B4-BE49-F238E27FC236}">
                <a16:creationId xmlns:a16="http://schemas.microsoft.com/office/drawing/2014/main" id="{3C50A9A4-0E25-4C91-896C-581EE8ADAA5E}"/>
              </a:ext>
            </a:extLst>
          </p:cNvPr>
          <p:cNvSpPr txBox="1"/>
          <p:nvPr/>
        </p:nvSpPr>
        <p:spPr>
          <a:xfrm>
            <a:off x="2954896" y="133050"/>
            <a:ext cx="1865704" cy="369332"/>
          </a:xfrm>
          <a:prstGeom prst="rect">
            <a:avLst/>
          </a:prstGeom>
          <a:noFill/>
        </p:spPr>
        <p:txBody>
          <a:bodyPr wrap="none" rtlCol="0">
            <a:spAutoFit/>
          </a:bodyPr>
          <a:lstStyle/>
          <a:p>
            <a:r>
              <a:rPr lang="en-US" b="1" dirty="0"/>
              <a:t>Plan Components</a:t>
            </a:r>
          </a:p>
        </p:txBody>
      </p:sp>
      <p:sp>
        <p:nvSpPr>
          <p:cNvPr id="9" name="TextBox 8">
            <a:extLst>
              <a:ext uri="{FF2B5EF4-FFF2-40B4-BE49-F238E27FC236}">
                <a16:creationId xmlns:a16="http://schemas.microsoft.com/office/drawing/2014/main" id="{001D4310-7A9F-4EA9-81B8-B7307BFB527E}"/>
              </a:ext>
            </a:extLst>
          </p:cNvPr>
          <p:cNvSpPr txBox="1"/>
          <p:nvPr/>
        </p:nvSpPr>
        <p:spPr>
          <a:xfrm>
            <a:off x="7876347" y="194123"/>
            <a:ext cx="2768130" cy="369332"/>
          </a:xfrm>
          <a:prstGeom prst="rect">
            <a:avLst/>
          </a:prstGeom>
          <a:noFill/>
        </p:spPr>
        <p:txBody>
          <a:bodyPr wrap="none" rtlCol="0">
            <a:spAutoFit/>
          </a:bodyPr>
          <a:lstStyle/>
          <a:p>
            <a:r>
              <a:rPr lang="en-US" b="1" dirty="0"/>
              <a:t>Plan Development and Use</a:t>
            </a:r>
          </a:p>
        </p:txBody>
      </p:sp>
    </p:spTree>
    <p:extLst>
      <p:ext uri="{BB962C8B-B14F-4D97-AF65-F5344CB8AC3E}">
        <p14:creationId xmlns:p14="http://schemas.microsoft.com/office/powerpoint/2010/main" val="405106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Plan Development and Use</a:t>
            </a:r>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3678028" y="1853057"/>
            <a:ext cx="4512959" cy="4291710"/>
            <a:chOff x="4909993" y="1543519"/>
            <a:chExt cx="3641526" cy="3264197"/>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grpSp>
        <p:nvGrpSpPr>
          <p:cNvPr id="10" name="Group 9">
            <a:extLst>
              <a:ext uri="{FF2B5EF4-FFF2-40B4-BE49-F238E27FC236}">
                <a16:creationId xmlns:a16="http://schemas.microsoft.com/office/drawing/2014/main" id="{A66CE903-AC9D-4378-B3F3-97EA5C46DF75}"/>
              </a:ext>
            </a:extLst>
          </p:cNvPr>
          <p:cNvGrpSpPr/>
          <p:nvPr/>
        </p:nvGrpSpPr>
        <p:grpSpPr>
          <a:xfrm>
            <a:off x="1034809" y="1622461"/>
            <a:ext cx="6393019" cy="3934864"/>
            <a:chOff x="2754699" y="1543519"/>
            <a:chExt cx="5796820" cy="3264197"/>
          </a:xfrm>
        </p:grpSpPr>
        <p:sp>
          <p:nvSpPr>
            <p:cNvPr id="12" name="Rectangle 11">
              <a:extLst>
                <a:ext uri="{FF2B5EF4-FFF2-40B4-BE49-F238E27FC236}">
                  <a16:creationId xmlns:a16="http://schemas.microsoft.com/office/drawing/2014/main" id="{1662FEA3-7B60-42D6-A7A4-75466DEA5FBE}"/>
                </a:ext>
              </a:extLst>
            </p:cNvPr>
            <p:cNvSpPr/>
            <p:nvPr/>
          </p:nvSpPr>
          <p:spPr>
            <a:xfrm>
              <a:off x="2754699" y="1977652"/>
              <a:ext cx="2188277" cy="2398255"/>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0" lvl="0" indent="0" algn="ctr" defTabSz="400050">
                <a:lnSpc>
                  <a:spcPct val="90000"/>
                </a:lnSpc>
                <a:spcBef>
                  <a:spcPct val="0"/>
                </a:spcBef>
                <a:spcAft>
                  <a:spcPct val="35000"/>
                </a:spcAft>
                <a:buNone/>
              </a:pPr>
              <a:r>
                <a:rPr lang="en-US" b="1" kern="1200" dirty="0"/>
                <a:t>Step 1: </a:t>
              </a:r>
              <a:r>
                <a:rPr lang="en-US" kern="1200" dirty="0"/>
                <a:t>An IEP activity should be designated every time there is engagement around the ISS in the </a:t>
              </a:r>
              <a:r>
                <a:rPr lang="en-US" b="1" kern="1200" dirty="0"/>
                <a:t>Activities tab in Customer Detail</a:t>
              </a:r>
              <a:r>
                <a:rPr lang="en-US" kern="1200" dirty="0"/>
                <a:t>.</a:t>
              </a:r>
              <a:endParaRPr lang="en-US" b="1" kern="1200" dirty="0"/>
            </a:p>
          </p:txBody>
        </p:sp>
        <p:sp>
          <p:nvSpPr>
            <p:cNvPr id="13" name="Freeform: Shape 12">
              <a:extLst>
                <a:ext uri="{FF2B5EF4-FFF2-40B4-BE49-F238E27FC236}">
                  <a16:creationId xmlns:a16="http://schemas.microsoft.com/office/drawing/2014/main" id="{3C3E8516-2224-4295-BC40-0E4F620B36BC}"/>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16" name="Freeform: Shape 15">
              <a:extLst>
                <a:ext uri="{FF2B5EF4-FFF2-40B4-BE49-F238E27FC236}">
                  <a16:creationId xmlns:a16="http://schemas.microsoft.com/office/drawing/2014/main" id="{6826FB88-6268-439F-8ED3-772DA99988B9}"/>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19" name="Freeform: Shape 18">
              <a:extLst>
                <a:ext uri="{FF2B5EF4-FFF2-40B4-BE49-F238E27FC236}">
                  <a16:creationId xmlns:a16="http://schemas.microsoft.com/office/drawing/2014/main" id="{80AF5362-A290-4D96-AEE6-3BBD3CD2D00D}"/>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7" name="Picture 6">
            <a:extLst>
              <a:ext uri="{FF2B5EF4-FFF2-40B4-BE49-F238E27FC236}">
                <a16:creationId xmlns:a16="http://schemas.microsoft.com/office/drawing/2014/main" id="{54B1674E-E177-4169-B9E7-A2B76A3BAB4B}"/>
              </a:ext>
            </a:extLst>
          </p:cNvPr>
          <p:cNvPicPr>
            <a:picLocks noChangeAspect="1"/>
          </p:cNvPicPr>
          <p:nvPr/>
        </p:nvPicPr>
        <p:blipFill rotWithShape="1">
          <a:blip r:embed="rId3"/>
          <a:srcRect b="8874"/>
          <a:stretch/>
        </p:blipFill>
        <p:spPr>
          <a:xfrm>
            <a:off x="4211308" y="1336131"/>
            <a:ext cx="6134632" cy="4381918"/>
          </a:xfrm>
          <a:prstGeom prst="rect">
            <a:avLst/>
          </a:prstGeom>
        </p:spPr>
      </p:pic>
      <p:sp>
        <p:nvSpPr>
          <p:cNvPr id="17" name="Arrow: Right 16">
            <a:extLst>
              <a:ext uri="{FF2B5EF4-FFF2-40B4-BE49-F238E27FC236}">
                <a16:creationId xmlns:a16="http://schemas.microsoft.com/office/drawing/2014/main" id="{7EC6D98E-3EC7-4D36-B698-E7849F98AD5C}"/>
              </a:ext>
            </a:extLst>
          </p:cNvPr>
          <p:cNvSpPr/>
          <p:nvPr/>
        </p:nvSpPr>
        <p:spPr>
          <a:xfrm>
            <a:off x="4210937" y="1396831"/>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EEB8DF41-C4CF-473A-830E-E78FB04429FA}"/>
              </a:ext>
            </a:extLst>
          </p:cNvPr>
          <p:cNvSpPr/>
          <p:nvPr/>
        </p:nvSpPr>
        <p:spPr>
          <a:xfrm rot="10800000">
            <a:off x="9132126" y="1828673"/>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15F78C0-9CAE-41B5-A6C3-376803EB0311}"/>
              </a:ext>
            </a:extLst>
          </p:cNvPr>
          <p:cNvSpPr/>
          <p:nvPr/>
        </p:nvSpPr>
        <p:spPr>
          <a:xfrm>
            <a:off x="4302693" y="3666513"/>
            <a:ext cx="1729321" cy="20296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641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Plan Development and Use</a:t>
            </a:r>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3678028" y="1853057"/>
            <a:ext cx="4512959" cy="4291710"/>
            <a:chOff x="4909993" y="1543519"/>
            <a:chExt cx="3641526" cy="3264197"/>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grpSp>
        <p:nvGrpSpPr>
          <p:cNvPr id="10" name="Group 9">
            <a:extLst>
              <a:ext uri="{FF2B5EF4-FFF2-40B4-BE49-F238E27FC236}">
                <a16:creationId xmlns:a16="http://schemas.microsoft.com/office/drawing/2014/main" id="{A66CE903-AC9D-4378-B3F3-97EA5C46DF75}"/>
              </a:ext>
            </a:extLst>
          </p:cNvPr>
          <p:cNvGrpSpPr/>
          <p:nvPr/>
        </p:nvGrpSpPr>
        <p:grpSpPr>
          <a:xfrm>
            <a:off x="1204702" y="1622461"/>
            <a:ext cx="6223124" cy="3934864"/>
            <a:chOff x="2908750" y="1543519"/>
            <a:chExt cx="5642769" cy="3264197"/>
          </a:xfrm>
        </p:grpSpPr>
        <p:sp>
          <p:nvSpPr>
            <p:cNvPr id="13" name="Freeform: Shape 12">
              <a:extLst>
                <a:ext uri="{FF2B5EF4-FFF2-40B4-BE49-F238E27FC236}">
                  <a16:creationId xmlns:a16="http://schemas.microsoft.com/office/drawing/2014/main" id="{3C3E8516-2224-4295-BC40-0E4F620B36BC}"/>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15" name="Rectangle 14">
              <a:extLst>
                <a:ext uri="{FF2B5EF4-FFF2-40B4-BE49-F238E27FC236}">
                  <a16:creationId xmlns:a16="http://schemas.microsoft.com/office/drawing/2014/main" id="{D858C95F-8774-49D6-8CA0-A074BD8D9B55}"/>
                </a:ext>
              </a:extLst>
            </p:cNvPr>
            <p:cNvSpPr/>
            <p:nvPr/>
          </p:nvSpPr>
          <p:spPr>
            <a:xfrm>
              <a:off x="2908750" y="2143444"/>
              <a:ext cx="2045249" cy="2064345"/>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2: </a:t>
              </a:r>
              <a:r>
                <a:rPr lang="en-US" dirty="0"/>
                <a:t>Details about ISS points of engagement should be documented in </a:t>
              </a:r>
              <a:r>
                <a:rPr lang="en-US" b="1" dirty="0"/>
                <a:t>Comments in Services.</a:t>
              </a:r>
              <a:endParaRPr lang="en-US" b="1" kern="1200" dirty="0"/>
            </a:p>
          </p:txBody>
        </p:sp>
        <p:sp>
          <p:nvSpPr>
            <p:cNvPr id="16" name="Freeform: Shape 15">
              <a:extLst>
                <a:ext uri="{FF2B5EF4-FFF2-40B4-BE49-F238E27FC236}">
                  <a16:creationId xmlns:a16="http://schemas.microsoft.com/office/drawing/2014/main" id="{6826FB88-6268-439F-8ED3-772DA99988B9}"/>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19" name="Freeform: Shape 18">
              <a:extLst>
                <a:ext uri="{FF2B5EF4-FFF2-40B4-BE49-F238E27FC236}">
                  <a16:creationId xmlns:a16="http://schemas.microsoft.com/office/drawing/2014/main" id="{80AF5362-A290-4D96-AEE6-3BBD3CD2D00D}"/>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20" name="Picture 19">
            <a:extLst>
              <a:ext uri="{FF2B5EF4-FFF2-40B4-BE49-F238E27FC236}">
                <a16:creationId xmlns:a16="http://schemas.microsoft.com/office/drawing/2014/main" id="{14ED688D-59A1-436B-8CFC-567219C676F2}"/>
              </a:ext>
            </a:extLst>
          </p:cNvPr>
          <p:cNvPicPr>
            <a:picLocks noChangeAspect="1"/>
          </p:cNvPicPr>
          <p:nvPr/>
        </p:nvPicPr>
        <p:blipFill rotWithShape="1">
          <a:blip r:embed="rId3"/>
          <a:srcRect b="7692"/>
          <a:stretch/>
        </p:blipFill>
        <p:spPr>
          <a:xfrm>
            <a:off x="4079474" y="1389475"/>
            <a:ext cx="6325148" cy="4389533"/>
          </a:xfrm>
          <a:prstGeom prst="rect">
            <a:avLst/>
          </a:prstGeom>
        </p:spPr>
      </p:pic>
      <p:sp>
        <p:nvSpPr>
          <p:cNvPr id="22" name="Arrow: Right 21">
            <a:extLst>
              <a:ext uri="{FF2B5EF4-FFF2-40B4-BE49-F238E27FC236}">
                <a16:creationId xmlns:a16="http://schemas.microsoft.com/office/drawing/2014/main" id="{A788BF67-FF50-4A04-A627-34C96640193D}"/>
              </a:ext>
            </a:extLst>
          </p:cNvPr>
          <p:cNvSpPr/>
          <p:nvPr/>
        </p:nvSpPr>
        <p:spPr>
          <a:xfrm>
            <a:off x="6169152" y="1404509"/>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CCEFEA3-75E8-4387-8905-9C170729F2A7}"/>
              </a:ext>
            </a:extLst>
          </p:cNvPr>
          <p:cNvGrpSpPr/>
          <p:nvPr/>
        </p:nvGrpSpPr>
        <p:grpSpPr>
          <a:xfrm>
            <a:off x="4293613" y="2023692"/>
            <a:ext cx="5921253" cy="2130965"/>
            <a:chOff x="4354573" y="1987116"/>
            <a:chExt cx="5921253" cy="2130965"/>
          </a:xfrm>
        </p:grpSpPr>
        <p:pic>
          <p:nvPicPr>
            <p:cNvPr id="26" name="Picture 25">
              <a:extLst>
                <a:ext uri="{FF2B5EF4-FFF2-40B4-BE49-F238E27FC236}">
                  <a16:creationId xmlns:a16="http://schemas.microsoft.com/office/drawing/2014/main" id="{4D87DB20-D73B-4DCE-A3AB-0F46BA1B3F0C}"/>
                </a:ext>
              </a:extLst>
            </p:cNvPr>
            <p:cNvPicPr>
              <a:picLocks noChangeAspect="1"/>
            </p:cNvPicPr>
            <p:nvPr/>
          </p:nvPicPr>
          <p:blipFill>
            <a:blip r:embed="rId4"/>
            <a:stretch>
              <a:fillRect/>
            </a:stretch>
          </p:blipFill>
          <p:spPr>
            <a:xfrm>
              <a:off x="4354573" y="2174813"/>
              <a:ext cx="5921253" cy="1943268"/>
            </a:xfrm>
            <a:prstGeom prst="rect">
              <a:avLst/>
            </a:prstGeom>
          </p:spPr>
        </p:pic>
        <p:pic>
          <p:nvPicPr>
            <p:cNvPr id="28" name="Picture 27">
              <a:extLst>
                <a:ext uri="{FF2B5EF4-FFF2-40B4-BE49-F238E27FC236}">
                  <a16:creationId xmlns:a16="http://schemas.microsoft.com/office/drawing/2014/main" id="{8F6752FF-8398-4BCA-AE0E-ABFE0ED08FA1}"/>
                </a:ext>
              </a:extLst>
            </p:cNvPr>
            <p:cNvPicPr>
              <a:picLocks noChangeAspect="1"/>
            </p:cNvPicPr>
            <p:nvPr/>
          </p:nvPicPr>
          <p:blipFill>
            <a:blip r:embed="rId5"/>
            <a:stretch>
              <a:fillRect/>
            </a:stretch>
          </p:blipFill>
          <p:spPr>
            <a:xfrm>
              <a:off x="10114935" y="1987116"/>
              <a:ext cx="114310" cy="342930"/>
            </a:xfrm>
            <a:prstGeom prst="rect">
              <a:avLst/>
            </a:prstGeom>
          </p:spPr>
        </p:pic>
      </p:grpSp>
      <p:sp>
        <p:nvSpPr>
          <p:cNvPr id="23" name="Arrow: Right 22">
            <a:extLst>
              <a:ext uri="{FF2B5EF4-FFF2-40B4-BE49-F238E27FC236}">
                <a16:creationId xmlns:a16="http://schemas.microsoft.com/office/drawing/2014/main" id="{9482B6D8-8EDC-4004-AC24-C29E279593A3}"/>
              </a:ext>
            </a:extLst>
          </p:cNvPr>
          <p:cNvSpPr/>
          <p:nvPr/>
        </p:nvSpPr>
        <p:spPr>
          <a:xfrm rot="10800000">
            <a:off x="9766110" y="1827340"/>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9686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Plan Development and Use</a:t>
            </a:r>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3678028" y="1853057"/>
            <a:ext cx="4512959" cy="4291710"/>
            <a:chOff x="4909993" y="1543519"/>
            <a:chExt cx="3641526" cy="3264197"/>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grpSp>
        <p:nvGrpSpPr>
          <p:cNvPr id="10" name="Group 9">
            <a:extLst>
              <a:ext uri="{FF2B5EF4-FFF2-40B4-BE49-F238E27FC236}">
                <a16:creationId xmlns:a16="http://schemas.microsoft.com/office/drawing/2014/main" id="{A66CE903-AC9D-4378-B3F3-97EA5C46DF75}"/>
              </a:ext>
            </a:extLst>
          </p:cNvPr>
          <p:cNvGrpSpPr/>
          <p:nvPr/>
        </p:nvGrpSpPr>
        <p:grpSpPr>
          <a:xfrm>
            <a:off x="1156332" y="1622461"/>
            <a:ext cx="6271496" cy="3934864"/>
            <a:chOff x="2864890" y="1543519"/>
            <a:chExt cx="5686629" cy="3264197"/>
          </a:xfrm>
        </p:grpSpPr>
        <p:sp>
          <p:nvSpPr>
            <p:cNvPr id="13" name="Freeform: Shape 12">
              <a:extLst>
                <a:ext uri="{FF2B5EF4-FFF2-40B4-BE49-F238E27FC236}">
                  <a16:creationId xmlns:a16="http://schemas.microsoft.com/office/drawing/2014/main" id="{3C3E8516-2224-4295-BC40-0E4F620B36BC}"/>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16" name="Freeform: Shape 15">
              <a:extLst>
                <a:ext uri="{FF2B5EF4-FFF2-40B4-BE49-F238E27FC236}">
                  <a16:creationId xmlns:a16="http://schemas.microsoft.com/office/drawing/2014/main" id="{6826FB88-6268-439F-8ED3-772DA99988B9}"/>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17" name="Rectangle 16">
              <a:extLst>
                <a:ext uri="{FF2B5EF4-FFF2-40B4-BE49-F238E27FC236}">
                  <a16:creationId xmlns:a16="http://schemas.microsoft.com/office/drawing/2014/main" id="{E1052B30-267D-4226-B743-73B7CDD84A22}"/>
                </a:ext>
              </a:extLst>
            </p:cNvPr>
            <p:cNvSpPr/>
            <p:nvPr/>
          </p:nvSpPr>
          <p:spPr>
            <a:xfrm>
              <a:off x="2864890" y="2058640"/>
              <a:ext cx="2202981" cy="2233953"/>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3: </a:t>
              </a:r>
              <a:r>
                <a:rPr lang="en-US" dirty="0"/>
                <a:t>The paper ISS should be uploaded each time it is updated as an Attachment in the </a:t>
              </a:r>
              <a:r>
                <a:rPr lang="en-US" b="1" dirty="0"/>
                <a:t>Attachments tab in Comp Assess</a:t>
              </a:r>
              <a:r>
                <a:rPr lang="en-US" dirty="0"/>
                <a:t>. </a:t>
              </a:r>
              <a:endParaRPr lang="en-US" b="1" kern="1200" dirty="0"/>
            </a:p>
          </p:txBody>
        </p:sp>
        <p:sp>
          <p:nvSpPr>
            <p:cNvPr id="19" name="Freeform: Shape 18">
              <a:extLst>
                <a:ext uri="{FF2B5EF4-FFF2-40B4-BE49-F238E27FC236}">
                  <a16:creationId xmlns:a16="http://schemas.microsoft.com/office/drawing/2014/main" id="{80AF5362-A290-4D96-AEE6-3BBD3CD2D00D}"/>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7" name="Picture 6">
            <a:extLst>
              <a:ext uri="{FF2B5EF4-FFF2-40B4-BE49-F238E27FC236}">
                <a16:creationId xmlns:a16="http://schemas.microsoft.com/office/drawing/2014/main" id="{DE708031-C698-40AF-832A-8B92829910F2}"/>
              </a:ext>
            </a:extLst>
          </p:cNvPr>
          <p:cNvPicPr>
            <a:picLocks noChangeAspect="1"/>
          </p:cNvPicPr>
          <p:nvPr/>
        </p:nvPicPr>
        <p:blipFill rotWithShape="1">
          <a:blip r:embed="rId3"/>
          <a:srcRect b="6918"/>
          <a:stretch/>
        </p:blipFill>
        <p:spPr>
          <a:xfrm>
            <a:off x="4193778" y="1455325"/>
            <a:ext cx="6218459" cy="4433411"/>
          </a:xfrm>
          <a:prstGeom prst="rect">
            <a:avLst/>
          </a:prstGeom>
        </p:spPr>
      </p:pic>
      <p:sp>
        <p:nvSpPr>
          <p:cNvPr id="22" name="Arrow: Right 21">
            <a:extLst>
              <a:ext uri="{FF2B5EF4-FFF2-40B4-BE49-F238E27FC236}">
                <a16:creationId xmlns:a16="http://schemas.microsoft.com/office/drawing/2014/main" id="{C8B5A4A6-7633-45A2-AB2B-DF81856C05D5}"/>
              </a:ext>
            </a:extLst>
          </p:cNvPr>
          <p:cNvSpPr/>
          <p:nvPr/>
        </p:nvSpPr>
        <p:spPr>
          <a:xfrm>
            <a:off x="5258721" y="1467466"/>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56770C0F-5FCD-4EDE-93A5-BF7D10979F00}"/>
              </a:ext>
            </a:extLst>
          </p:cNvPr>
          <p:cNvSpPr/>
          <p:nvPr/>
        </p:nvSpPr>
        <p:spPr>
          <a:xfrm rot="10800000">
            <a:off x="9843217" y="1884343"/>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09B8753-7CF8-41CA-923B-A56E859076E0}"/>
              </a:ext>
            </a:extLst>
          </p:cNvPr>
          <p:cNvSpPr/>
          <p:nvPr/>
        </p:nvSpPr>
        <p:spPr>
          <a:xfrm>
            <a:off x="4447169" y="2341732"/>
            <a:ext cx="3355711" cy="27140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9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22A246-BDD4-429A-8FBA-6E7445B8A597}"/>
              </a:ext>
            </a:extLst>
          </p:cNvPr>
          <p:cNvSpPr>
            <a:spLocks noGrp="1"/>
          </p:cNvSpPr>
          <p:nvPr>
            <p:ph idx="4294967295"/>
          </p:nvPr>
        </p:nvSpPr>
        <p:spPr>
          <a:xfrm>
            <a:off x="870857" y="604837"/>
            <a:ext cx="10058400" cy="4022725"/>
          </a:xfrm>
        </p:spPr>
        <p:txBody>
          <a:bodyPr/>
          <a:lstStyle/>
          <a:p>
            <a:pPr algn="ctr"/>
            <a:r>
              <a:rPr lang="en-US" b="1" dirty="0"/>
              <a:t>ISS: A Roadmap for and of Youth Experience</a:t>
            </a:r>
          </a:p>
          <a:p>
            <a:r>
              <a:rPr lang="en-US" dirty="0"/>
              <a:t>An ISS provides the standards for assessment, development, and implementation of Individual Service Strategies for youth under the Workforce Innovation and Opportunity Act (WIOA) Youth Program.</a:t>
            </a:r>
          </a:p>
          <a:p>
            <a:endParaRPr lang="en-US" dirty="0"/>
          </a:p>
          <a:p>
            <a:endParaRPr lang="en-US" dirty="0"/>
          </a:p>
        </p:txBody>
      </p:sp>
      <p:sp>
        <p:nvSpPr>
          <p:cNvPr id="4" name="Arrow: Right 3">
            <a:extLst>
              <a:ext uri="{FF2B5EF4-FFF2-40B4-BE49-F238E27FC236}">
                <a16:creationId xmlns:a16="http://schemas.microsoft.com/office/drawing/2014/main" id="{DB26D381-8840-4A30-8D8E-34D06560A055}"/>
              </a:ext>
            </a:extLst>
          </p:cNvPr>
          <p:cNvSpPr/>
          <p:nvPr/>
        </p:nvSpPr>
        <p:spPr>
          <a:xfrm>
            <a:off x="2231389" y="1826457"/>
            <a:ext cx="7729220" cy="4182458"/>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61714419-8CB9-412E-91B1-68A17F04C1C8}"/>
              </a:ext>
            </a:extLst>
          </p:cNvPr>
          <p:cNvSpPr/>
          <p:nvPr/>
        </p:nvSpPr>
        <p:spPr>
          <a:xfrm>
            <a:off x="1553951" y="3081194"/>
            <a:ext cx="2188939" cy="1672983"/>
          </a:xfrm>
          <a:custGeom>
            <a:avLst/>
            <a:gdLst>
              <a:gd name="connsiteX0" fmla="*/ 0 w 2188939"/>
              <a:gd name="connsiteY0" fmla="*/ 278836 h 1672983"/>
              <a:gd name="connsiteX1" fmla="*/ 278836 w 2188939"/>
              <a:gd name="connsiteY1" fmla="*/ 0 h 1672983"/>
              <a:gd name="connsiteX2" fmla="*/ 1910103 w 2188939"/>
              <a:gd name="connsiteY2" fmla="*/ 0 h 1672983"/>
              <a:gd name="connsiteX3" fmla="*/ 2188939 w 2188939"/>
              <a:gd name="connsiteY3" fmla="*/ 278836 h 1672983"/>
              <a:gd name="connsiteX4" fmla="*/ 2188939 w 2188939"/>
              <a:gd name="connsiteY4" fmla="*/ 1394147 h 1672983"/>
              <a:gd name="connsiteX5" fmla="*/ 1910103 w 2188939"/>
              <a:gd name="connsiteY5" fmla="*/ 1672983 h 1672983"/>
              <a:gd name="connsiteX6" fmla="*/ 278836 w 2188939"/>
              <a:gd name="connsiteY6" fmla="*/ 1672983 h 1672983"/>
              <a:gd name="connsiteX7" fmla="*/ 0 w 2188939"/>
              <a:gd name="connsiteY7" fmla="*/ 1394147 h 1672983"/>
              <a:gd name="connsiteX8" fmla="*/ 0 w 2188939"/>
              <a:gd name="connsiteY8" fmla="*/ 278836 h 167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939" h="1672983">
                <a:moveTo>
                  <a:pt x="0" y="278836"/>
                </a:moveTo>
                <a:cubicBezTo>
                  <a:pt x="0" y="124839"/>
                  <a:pt x="124839" y="0"/>
                  <a:pt x="278836" y="0"/>
                </a:cubicBezTo>
                <a:lnTo>
                  <a:pt x="1910103" y="0"/>
                </a:lnTo>
                <a:cubicBezTo>
                  <a:pt x="2064100" y="0"/>
                  <a:pt x="2188939" y="124839"/>
                  <a:pt x="2188939" y="278836"/>
                </a:cubicBezTo>
                <a:lnTo>
                  <a:pt x="2188939" y="1394147"/>
                </a:lnTo>
                <a:cubicBezTo>
                  <a:pt x="2188939" y="1548144"/>
                  <a:pt x="2064100" y="1672983"/>
                  <a:pt x="1910103" y="1672983"/>
                </a:cubicBezTo>
                <a:lnTo>
                  <a:pt x="278836" y="1672983"/>
                </a:lnTo>
                <a:cubicBezTo>
                  <a:pt x="124839" y="1672983"/>
                  <a:pt x="0" y="1548144"/>
                  <a:pt x="0" y="1394147"/>
                </a:cubicBezTo>
                <a:lnTo>
                  <a:pt x="0" y="2788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488" tIns="165488" rIns="165488" bIns="165488" numCol="1" spcCol="1270" anchor="ctr" anchorCtr="0">
            <a:noAutofit/>
          </a:bodyPr>
          <a:lstStyle/>
          <a:p>
            <a:pPr marL="0" lvl="0" indent="0" algn="ctr" defTabSz="977900">
              <a:lnSpc>
                <a:spcPct val="90000"/>
              </a:lnSpc>
              <a:spcBef>
                <a:spcPct val="0"/>
              </a:spcBef>
              <a:spcAft>
                <a:spcPct val="35000"/>
              </a:spcAft>
              <a:buNone/>
            </a:pPr>
            <a:r>
              <a:rPr lang="en-US" sz="2200" kern="1200" dirty="0"/>
              <a:t>Needs and Assets Assessment</a:t>
            </a:r>
          </a:p>
        </p:txBody>
      </p:sp>
      <p:sp>
        <p:nvSpPr>
          <p:cNvPr id="7" name="Freeform: Shape 6">
            <a:extLst>
              <a:ext uri="{FF2B5EF4-FFF2-40B4-BE49-F238E27FC236}">
                <a16:creationId xmlns:a16="http://schemas.microsoft.com/office/drawing/2014/main" id="{E09796DD-D1E9-40FD-BA65-227BC9A27E75}"/>
              </a:ext>
            </a:extLst>
          </p:cNvPr>
          <p:cNvSpPr/>
          <p:nvPr/>
        </p:nvSpPr>
        <p:spPr>
          <a:xfrm>
            <a:off x="3852337" y="3081194"/>
            <a:ext cx="2188939" cy="1672983"/>
          </a:xfrm>
          <a:custGeom>
            <a:avLst/>
            <a:gdLst>
              <a:gd name="connsiteX0" fmla="*/ 0 w 2188939"/>
              <a:gd name="connsiteY0" fmla="*/ 278836 h 1672983"/>
              <a:gd name="connsiteX1" fmla="*/ 278836 w 2188939"/>
              <a:gd name="connsiteY1" fmla="*/ 0 h 1672983"/>
              <a:gd name="connsiteX2" fmla="*/ 1910103 w 2188939"/>
              <a:gd name="connsiteY2" fmla="*/ 0 h 1672983"/>
              <a:gd name="connsiteX3" fmla="*/ 2188939 w 2188939"/>
              <a:gd name="connsiteY3" fmla="*/ 278836 h 1672983"/>
              <a:gd name="connsiteX4" fmla="*/ 2188939 w 2188939"/>
              <a:gd name="connsiteY4" fmla="*/ 1394147 h 1672983"/>
              <a:gd name="connsiteX5" fmla="*/ 1910103 w 2188939"/>
              <a:gd name="connsiteY5" fmla="*/ 1672983 h 1672983"/>
              <a:gd name="connsiteX6" fmla="*/ 278836 w 2188939"/>
              <a:gd name="connsiteY6" fmla="*/ 1672983 h 1672983"/>
              <a:gd name="connsiteX7" fmla="*/ 0 w 2188939"/>
              <a:gd name="connsiteY7" fmla="*/ 1394147 h 1672983"/>
              <a:gd name="connsiteX8" fmla="*/ 0 w 2188939"/>
              <a:gd name="connsiteY8" fmla="*/ 278836 h 167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939" h="1672983">
                <a:moveTo>
                  <a:pt x="0" y="278836"/>
                </a:moveTo>
                <a:cubicBezTo>
                  <a:pt x="0" y="124839"/>
                  <a:pt x="124839" y="0"/>
                  <a:pt x="278836" y="0"/>
                </a:cubicBezTo>
                <a:lnTo>
                  <a:pt x="1910103" y="0"/>
                </a:lnTo>
                <a:cubicBezTo>
                  <a:pt x="2064100" y="0"/>
                  <a:pt x="2188939" y="124839"/>
                  <a:pt x="2188939" y="278836"/>
                </a:cubicBezTo>
                <a:lnTo>
                  <a:pt x="2188939" y="1394147"/>
                </a:lnTo>
                <a:cubicBezTo>
                  <a:pt x="2188939" y="1548144"/>
                  <a:pt x="2064100" y="1672983"/>
                  <a:pt x="1910103" y="1672983"/>
                </a:cubicBezTo>
                <a:lnTo>
                  <a:pt x="278836" y="1672983"/>
                </a:lnTo>
                <a:cubicBezTo>
                  <a:pt x="124839" y="1672983"/>
                  <a:pt x="0" y="1548144"/>
                  <a:pt x="0" y="1394147"/>
                </a:cubicBezTo>
                <a:lnTo>
                  <a:pt x="0" y="2788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488" tIns="165488" rIns="165488" bIns="165488" numCol="1" spcCol="1270" anchor="ctr" anchorCtr="0">
            <a:noAutofit/>
          </a:bodyPr>
          <a:lstStyle/>
          <a:p>
            <a:pPr marL="0" lvl="0" indent="0" algn="ctr" defTabSz="977900">
              <a:lnSpc>
                <a:spcPct val="90000"/>
              </a:lnSpc>
              <a:spcBef>
                <a:spcPct val="0"/>
              </a:spcBef>
              <a:spcAft>
                <a:spcPct val="35000"/>
              </a:spcAft>
              <a:buNone/>
            </a:pPr>
            <a:r>
              <a:rPr lang="en-US" sz="2200" kern="1200" dirty="0"/>
              <a:t>Service Strategy Development</a:t>
            </a:r>
          </a:p>
        </p:txBody>
      </p:sp>
      <p:sp>
        <p:nvSpPr>
          <p:cNvPr id="8" name="Freeform: Shape 7">
            <a:extLst>
              <a:ext uri="{FF2B5EF4-FFF2-40B4-BE49-F238E27FC236}">
                <a16:creationId xmlns:a16="http://schemas.microsoft.com/office/drawing/2014/main" id="{981F4AF0-FDBC-46B0-AFB9-801D3A7ACFB0}"/>
              </a:ext>
            </a:extLst>
          </p:cNvPr>
          <p:cNvSpPr/>
          <p:nvPr/>
        </p:nvSpPr>
        <p:spPr>
          <a:xfrm>
            <a:off x="6150723" y="3081194"/>
            <a:ext cx="2188939" cy="1672983"/>
          </a:xfrm>
          <a:custGeom>
            <a:avLst/>
            <a:gdLst>
              <a:gd name="connsiteX0" fmla="*/ 0 w 2188939"/>
              <a:gd name="connsiteY0" fmla="*/ 278836 h 1672983"/>
              <a:gd name="connsiteX1" fmla="*/ 278836 w 2188939"/>
              <a:gd name="connsiteY1" fmla="*/ 0 h 1672983"/>
              <a:gd name="connsiteX2" fmla="*/ 1910103 w 2188939"/>
              <a:gd name="connsiteY2" fmla="*/ 0 h 1672983"/>
              <a:gd name="connsiteX3" fmla="*/ 2188939 w 2188939"/>
              <a:gd name="connsiteY3" fmla="*/ 278836 h 1672983"/>
              <a:gd name="connsiteX4" fmla="*/ 2188939 w 2188939"/>
              <a:gd name="connsiteY4" fmla="*/ 1394147 h 1672983"/>
              <a:gd name="connsiteX5" fmla="*/ 1910103 w 2188939"/>
              <a:gd name="connsiteY5" fmla="*/ 1672983 h 1672983"/>
              <a:gd name="connsiteX6" fmla="*/ 278836 w 2188939"/>
              <a:gd name="connsiteY6" fmla="*/ 1672983 h 1672983"/>
              <a:gd name="connsiteX7" fmla="*/ 0 w 2188939"/>
              <a:gd name="connsiteY7" fmla="*/ 1394147 h 1672983"/>
              <a:gd name="connsiteX8" fmla="*/ 0 w 2188939"/>
              <a:gd name="connsiteY8" fmla="*/ 278836 h 167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939" h="1672983">
                <a:moveTo>
                  <a:pt x="0" y="278836"/>
                </a:moveTo>
                <a:cubicBezTo>
                  <a:pt x="0" y="124839"/>
                  <a:pt x="124839" y="0"/>
                  <a:pt x="278836" y="0"/>
                </a:cubicBezTo>
                <a:lnTo>
                  <a:pt x="1910103" y="0"/>
                </a:lnTo>
                <a:cubicBezTo>
                  <a:pt x="2064100" y="0"/>
                  <a:pt x="2188939" y="124839"/>
                  <a:pt x="2188939" y="278836"/>
                </a:cubicBezTo>
                <a:lnTo>
                  <a:pt x="2188939" y="1394147"/>
                </a:lnTo>
                <a:cubicBezTo>
                  <a:pt x="2188939" y="1548144"/>
                  <a:pt x="2064100" y="1672983"/>
                  <a:pt x="1910103" y="1672983"/>
                </a:cubicBezTo>
                <a:lnTo>
                  <a:pt x="278836" y="1672983"/>
                </a:lnTo>
                <a:cubicBezTo>
                  <a:pt x="124839" y="1672983"/>
                  <a:pt x="0" y="1548144"/>
                  <a:pt x="0" y="1394147"/>
                </a:cubicBezTo>
                <a:lnTo>
                  <a:pt x="0" y="2788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488" tIns="165488" rIns="165488" bIns="165488" numCol="1" spcCol="1270" anchor="ctr" anchorCtr="0">
            <a:noAutofit/>
          </a:bodyPr>
          <a:lstStyle/>
          <a:p>
            <a:pPr marL="0" lvl="0" indent="0" algn="ctr" defTabSz="977900">
              <a:lnSpc>
                <a:spcPct val="90000"/>
              </a:lnSpc>
              <a:spcBef>
                <a:spcPct val="0"/>
              </a:spcBef>
              <a:spcAft>
                <a:spcPct val="35000"/>
              </a:spcAft>
              <a:buNone/>
            </a:pPr>
            <a:r>
              <a:rPr lang="en-US" sz="2200" kern="1200" dirty="0"/>
              <a:t>Service Strategy Implementation </a:t>
            </a:r>
          </a:p>
        </p:txBody>
      </p:sp>
      <p:sp>
        <p:nvSpPr>
          <p:cNvPr id="9" name="Freeform: Shape 8">
            <a:extLst>
              <a:ext uri="{FF2B5EF4-FFF2-40B4-BE49-F238E27FC236}">
                <a16:creationId xmlns:a16="http://schemas.microsoft.com/office/drawing/2014/main" id="{89B0D26C-04DD-4BF2-807A-8D515670C099}"/>
              </a:ext>
            </a:extLst>
          </p:cNvPr>
          <p:cNvSpPr/>
          <p:nvPr/>
        </p:nvSpPr>
        <p:spPr>
          <a:xfrm>
            <a:off x="8449109" y="3081194"/>
            <a:ext cx="2188939" cy="1672983"/>
          </a:xfrm>
          <a:custGeom>
            <a:avLst/>
            <a:gdLst>
              <a:gd name="connsiteX0" fmla="*/ 0 w 2188939"/>
              <a:gd name="connsiteY0" fmla="*/ 278836 h 1672983"/>
              <a:gd name="connsiteX1" fmla="*/ 278836 w 2188939"/>
              <a:gd name="connsiteY1" fmla="*/ 0 h 1672983"/>
              <a:gd name="connsiteX2" fmla="*/ 1910103 w 2188939"/>
              <a:gd name="connsiteY2" fmla="*/ 0 h 1672983"/>
              <a:gd name="connsiteX3" fmla="*/ 2188939 w 2188939"/>
              <a:gd name="connsiteY3" fmla="*/ 278836 h 1672983"/>
              <a:gd name="connsiteX4" fmla="*/ 2188939 w 2188939"/>
              <a:gd name="connsiteY4" fmla="*/ 1394147 h 1672983"/>
              <a:gd name="connsiteX5" fmla="*/ 1910103 w 2188939"/>
              <a:gd name="connsiteY5" fmla="*/ 1672983 h 1672983"/>
              <a:gd name="connsiteX6" fmla="*/ 278836 w 2188939"/>
              <a:gd name="connsiteY6" fmla="*/ 1672983 h 1672983"/>
              <a:gd name="connsiteX7" fmla="*/ 0 w 2188939"/>
              <a:gd name="connsiteY7" fmla="*/ 1394147 h 1672983"/>
              <a:gd name="connsiteX8" fmla="*/ 0 w 2188939"/>
              <a:gd name="connsiteY8" fmla="*/ 278836 h 167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939" h="1672983">
                <a:moveTo>
                  <a:pt x="0" y="278836"/>
                </a:moveTo>
                <a:cubicBezTo>
                  <a:pt x="0" y="124839"/>
                  <a:pt x="124839" y="0"/>
                  <a:pt x="278836" y="0"/>
                </a:cubicBezTo>
                <a:lnTo>
                  <a:pt x="1910103" y="0"/>
                </a:lnTo>
                <a:cubicBezTo>
                  <a:pt x="2064100" y="0"/>
                  <a:pt x="2188939" y="124839"/>
                  <a:pt x="2188939" y="278836"/>
                </a:cubicBezTo>
                <a:lnTo>
                  <a:pt x="2188939" y="1394147"/>
                </a:lnTo>
                <a:cubicBezTo>
                  <a:pt x="2188939" y="1548144"/>
                  <a:pt x="2064100" y="1672983"/>
                  <a:pt x="1910103" y="1672983"/>
                </a:cubicBezTo>
                <a:lnTo>
                  <a:pt x="278836" y="1672983"/>
                </a:lnTo>
                <a:cubicBezTo>
                  <a:pt x="124839" y="1672983"/>
                  <a:pt x="0" y="1548144"/>
                  <a:pt x="0" y="1394147"/>
                </a:cubicBezTo>
                <a:lnTo>
                  <a:pt x="0" y="27883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488" tIns="165488" rIns="165488" bIns="165488" numCol="1" spcCol="1270" anchor="ctr" anchorCtr="0">
            <a:noAutofit/>
          </a:bodyPr>
          <a:lstStyle/>
          <a:p>
            <a:pPr marL="0" lvl="0" indent="0" algn="ctr" defTabSz="977900">
              <a:lnSpc>
                <a:spcPct val="90000"/>
              </a:lnSpc>
              <a:spcBef>
                <a:spcPct val="0"/>
              </a:spcBef>
              <a:spcAft>
                <a:spcPct val="35000"/>
              </a:spcAft>
              <a:buNone/>
            </a:pPr>
            <a:r>
              <a:rPr lang="en-US" sz="2200" kern="1200" dirty="0"/>
              <a:t>Achievement of Outcomes</a:t>
            </a:r>
          </a:p>
        </p:txBody>
      </p:sp>
    </p:spTree>
    <p:extLst>
      <p:ext uri="{BB962C8B-B14F-4D97-AF65-F5344CB8AC3E}">
        <p14:creationId xmlns:p14="http://schemas.microsoft.com/office/powerpoint/2010/main" val="3260066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E6F3FC-A67B-41DD-8BC3-5429B186DDC6}"/>
              </a:ext>
            </a:extLst>
          </p:cNvPr>
          <p:cNvSpPr/>
          <p:nvPr/>
        </p:nvSpPr>
        <p:spPr>
          <a:xfrm>
            <a:off x="1156332" y="491906"/>
            <a:ext cx="10071463" cy="696814"/>
          </a:xfrm>
          <a:prstGeom prst="rect">
            <a:avLst/>
          </a:prstGeom>
          <a:solidFill>
            <a:schemeClr val="tx2"/>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Plan Development and Use</a:t>
            </a:r>
          </a:p>
        </p:txBody>
      </p:sp>
      <p:grpSp>
        <p:nvGrpSpPr>
          <p:cNvPr id="3" name="Group 2">
            <a:extLst>
              <a:ext uri="{FF2B5EF4-FFF2-40B4-BE49-F238E27FC236}">
                <a16:creationId xmlns:a16="http://schemas.microsoft.com/office/drawing/2014/main" id="{DF19B3A9-9EAD-4F99-9D7A-14A13CE21E72}"/>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7924A59C-54CC-4578-A0AC-08A189EBFF34}"/>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D74F16CB-14A4-43D7-AB50-A94496053189}"/>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sp>
        <p:nvSpPr>
          <p:cNvPr id="6" name="Rectangle 5">
            <a:extLst>
              <a:ext uri="{FF2B5EF4-FFF2-40B4-BE49-F238E27FC236}">
                <a16:creationId xmlns:a16="http://schemas.microsoft.com/office/drawing/2014/main" id="{26E2F1DB-A86F-4EC5-887E-7BB712AC7906}"/>
              </a:ext>
            </a:extLst>
          </p:cNvPr>
          <p:cNvSpPr/>
          <p:nvPr/>
        </p:nvSpPr>
        <p:spPr>
          <a:xfrm>
            <a:off x="1156332" y="2243420"/>
            <a:ext cx="2429557" cy="2692944"/>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4: </a:t>
            </a:r>
            <a:r>
              <a:rPr lang="en-US" dirty="0"/>
              <a:t>Elements of the ISS may also be recorded and documented in the </a:t>
            </a:r>
            <a:r>
              <a:rPr lang="en-US" b="1" dirty="0"/>
              <a:t>Employment Plan tab in Customer Detail</a:t>
            </a:r>
            <a:endParaRPr lang="en-US" b="1" kern="1200" dirty="0"/>
          </a:p>
        </p:txBody>
      </p:sp>
      <p:pic>
        <p:nvPicPr>
          <p:cNvPr id="7" name="Picture 6">
            <a:extLst>
              <a:ext uri="{FF2B5EF4-FFF2-40B4-BE49-F238E27FC236}">
                <a16:creationId xmlns:a16="http://schemas.microsoft.com/office/drawing/2014/main" id="{ECE17EA8-BFE0-4F9B-94A4-B2E154CF970E}"/>
              </a:ext>
            </a:extLst>
          </p:cNvPr>
          <p:cNvPicPr>
            <a:picLocks noChangeAspect="1"/>
          </p:cNvPicPr>
          <p:nvPr/>
        </p:nvPicPr>
        <p:blipFill rotWithShape="1">
          <a:blip r:embed="rId3"/>
          <a:srcRect b="7788"/>
          <a:stretch/>
        </p:blipFill>
        <p:spPr>
          <a:xfrm>
            <a:off x="4018985" y="1422683"/>
            <a:ext cx="6264183" cy="4391964"/>
          </a:xfrm>
          <a:prstGeom prst="rect">
            <a:avLst/>
          </a:prstGeom>
        </p:spPr>
      </p:pic>
      <p:sp>
        <p:nvSpPr>
          <p:cNvPr id="8" name="Arrow: Right 7">
            <a:extLst>
              <a:ext uri="{FF2B5EF4-FFF2-40B4-BE49-F238E27FC236}">
                <a16:creationId xmlns:a16="http://schemas.microsoft.com/office/drawing/2014/main" id="{B2654429-2616-41C2-B361-D4AAEFF68EC6}"/>
              </a:ext>
            </a:extLst>
          </p:cNvPr>
          <p:cNvSpPr/>
          <p:nvPr/>
        </p:nvSpPr>
        <p:spPr>
          <a:xfrm>
            <a:off x="3049441" y="2385622"/>
            <a:ext cx="1072896"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90C270C-1DBA-4F04-8CA7-CB1428139980}"/>
              </a:ext>
            </a:extLst>
          </p:cNvPr>
          <p:cNvSpPr/>
          <p:nvPr/>
        </p:nvSpPr>
        <p:spPr>
          <a:xfrm rot="10800000">
            <a:off x="9740783" y="1849174"/>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67F0515-29D3-4739-B011-A8E8BA0B9CF6}"/>
              </a:ext>
            </a:extLst>
          </p:cNvPr>
          <p:cNvPicPr>
            <a:picLocks noChangeAspect="1"/>
          </p:cNvPicPr>
          <p:nvPr/>
        </p:nvPicPr>
        <p:blipFill>
          <a:blip r:embed="rId4"/>
          <a:stretch>
            <a:fillRect/>
          </a:stretch>
        </p:blipFill>
        <p:spPr>
          <a:xfrm>
            <a:off x="6596349" y="2249282"/>
            <a:ext cx="3276884" cy="3055885"/>
          </a:xfrm>
          <a:prstGeom prst="rect">
            <a:avLst/>
          </a:prstGeom>
        </p:spPr>
      </p:pic>
      <p:sp>
        <p:nvSpPr>
          <p:cNvPr id="12" name="Arrow: Right 11">
            <a:extLst>
              <a:ext uri="{FF2B5EF4-FFF2-40B4-BE49-F238E27FC236}">
                <a16:creationId xmlns:a16="http://schemas.microsoft.com/office/drawing/2014/main" id="{EB3E21EA-3082-4406-84BE-47C131B3279F}"/>
              </a:ext>
            </a:extLst>
          </p:cNvPr>
          <p:cNvSpPr/>
          <p:nvPr/>
        </p:nvSpPr>
        <p:spPr>
          <a:xfrm rot="10800000">
            <a:off x="9838064" y="4875424"/>
            <a:ext cx="1084770" cy="53644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3285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190A-A166-45B7-8966-859A32F7D6FD}"/>
              </a:ext>
            </a:extLst>
          </p:cNvPr>
          <p:cNvSpPr>
            <a:spLocks noGrp="1"/>
          </p:cNvSpPr>
          <p:nvPr>
            <p:ph type="title"/>
          </p:nvPr>
        </p:nvSpPr>
        <p:spPr/>
        <p:txBody>
          <a:bodyPr/>
          <a:lstStyle/>
          <a:p>
            <a:r>
              <a:rPr lang="en-US" dirty="0"/>
              <a:t>Additional Resources</a:t>
            </a:r>
          </a:p>
        </p:txBody>
      </p:sp>
      <p:sp>
        <p:nvSpPr>
          <p:cNvPr id="4" name="Rectangle 3">
            <a:extLst>
              <a:ext uri="{FF2B5EF4-FFF2-40B4-BE49-F238E27FC236}">
                <a16:creationId xmlns:a16="http://schemas.microsoft.com/office/drawing/2014/main" id="{AB3D4F8E-77F3-44AE-828A-912115D4B7B6}"/>
              </a:ext>
            </a:extLst>
          </p:cNvPr>
          <p:cNvSpPr/>
          <p:nvPr/>
        </p:nvSpPr>
        <p:spPr>
          <a:xfrm>
            <a:off x="6412992" y="1969008"/>
            <a:ext cx="3950208" cy="38404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AOSOS Training Videos</a:t>
            </a:r>
          </a:p>
          <a:p>
            <a:endParaRPr lang="en-US" sz="2200" b="1" dirty="0">
              <a:solidFill>
                <a:schemeClr val="tx1"/>
              </a:solidFill>
            </a:endParaRPr>
          </a:p>
          <a:p>
            <a:r>
              <a:rPr lang="en-US" sz="2200" dirty="0">
                <a:solidFill>
                  <a:schemeClr val="tx1"/>
                </a:solidFill>
              </a:rPr>
              <a:t>Specific tutorials about entering Activities and Comments, the tabs in Customer Detail, and the tabs in Comp Assess can be found here:  </a:t>
            </a:r>
            <a:r>
              <a:rPr lang="en-US" sz="2200" u="sng" dirty="0">
                <a:hlinkClick r:id="rId3"/>
              </a:rPr>
              <a:t>https://towork.dol.state.nj.us/aosostrainingmaterials/_layouts/15/start.aspx#/</a:t>
            </a:r>
            <a:endParaRPr lang="en-US" sz="2200" u="sng" dirty="0"/>
          </a:p>
          <a:p>
            <a:endParaRPr lang="en-US" sz="2200" u="sng" dirty="0"/>
          </a:p>
        </p:txBody>
      </p:sp>
      <p:sp>
        <p:nvSpPr>
          <p:cNvPr id="5" name="Rectangle 4">
            <a:extLst>
              <a:ext uri="{FF2B5EF4-FFF2-40B4-BE49-F238E27FC236}">
                <a16:creationId xmlns:a16="http://schemas.microsoft.com/office/drawing/2014/main" id="{B9C1BB59-95C6-4FE9-9CD7-6458CED510CC}"/>
              </a:ext>
            </a:extLst>
          </p:cNvPr>
          <p:cNvSpPr/>
          <p:nvPr/>
        </p:nvSpPr>
        <p:spPr>
          <a:xfrm>
            <a:off x="1603248" y="1969008"/>
            <a:ext cx="3950208" cy="384048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NJDOL Policy</a:t>
            </a:r>
          </a:p>
          <a:p>
            <a:pPr algn="ctr"/>
            <a:endParaRPr lang="en-US" sz="2200" b="1" dirty="0">
              <a:solidFill>
                <a:schemeClr val="tx1"/>
              </a:solidFill>
            </a:endParaRPr>
          </a:p>
          <a:p>
            <a:r>
              <a:rPr lang="en-US" sz="2200" dirty="0">
                <a:solidFill>
                  <a:schemeClr val="tx1"/>
                </a:solidFill>
              </a:rPr>
              <a:t>NJ Workforce Innovation notices including WD-PY19-7 that outlines specific ISS policy can be found here:</a:t>
            </a:r>
          </a:p>
          <a:p>
            <a:endParaRPr lang="en-US" sz="2200" b="1" dirty="0">
              <a:solidFill>
                <a:schemeClr val="tx1"/>
              </a:solidFill>
            </a:endParaRPr>
          </a:p>
          <a:p>
            <a:r>
              <a:rPr lang="en-US" sz="2200" u="sng" dirty="0">
                <a:solidFill>
                  <a:schemeClr val="accent2"/>
                </a:solidFill>
                <a:hlinkClick r:id="rId4"/>
              </a:rPr>
              <a:t>https://www.nj.gov/labor/wioa/resources/</a:t>
            </a:r>
            <a:endParaRPr lang="en-US" sz="2200" u="sng" dirty="0">
              <a:solidFill>
                <a:schemeClr val="accent2"/>
              </a:solidFill>
            </a:endParaRPr>
          </a:p>
          <a:p>
            <a:endParaRPr lang="en-US" sz="2200" u="sng" dirty="0">
              <a:solidFill>
                <a:schemeClr val="accent2"/>
              </a:solidFill>
            </a:endParaRPr>
          </a:p>
          <a:p>
            <a:endParaRPr lang="en-US" sz="2200" u="sng" dirty="0">
              <a:solidFill>
                <a:schemeClr val="accent2"/>
              </a:solidFill>
            </a:endParaRPr>
          </a:p>
        </p:txBody>
      </p:sp>
      <p:sp>
        <p:nvSpPr>
          <p:cNvPr id="6" name="Rectangle 5">
            <a:extLst>
              <a:ext uri="{FF2B5EF4-FFF2-40B4-BE49-F238E27FC236}">
                <a16:creationId xmlns:a16="http://schemas.microsoft.com/office/drawing/2014/main" id="{D20392CF-8A04-4646-B836-A7EB5585854F}"/>
              </a:ext>
            </a:extLst>
          </p:cNvPr>
          <p:cNvSpPr/>
          <p:nvPr/>
        </p:nvSpPr>
        <p:spPr>
          <a:xfrm>
            <a:off x="2160890" y="6457890"/>
            <a:ext cx="8202310" cy="400110"/>
          </a:xfrm>
          <a:prstGeom prst="rect">
            <a:avLst/>
          </a:prstGeom>
        </p:spPr>
        <p:txBody>
          <a:bodyPr wrap="none">
            <a:spAutoFit/>
          </a:bodyPr>
          <a:lstStyle/>
          <a:p>
            <a:r>
              <a:rPr lang="en-US" sz="2000" b="1" dirty="0">
                <a:solidFill>
                  <a:schemeClr val="bg1"/>
                </a:solidFill>
              </a:rPr>
              <a:t>Contact us at Career Services with any questions at WIOApolicy@dol.nj.gov</a:t>
            </a:r>
          </a:p>
        </p:txBody>
      </p:sp>
    </p:spTree>
    <p:extLst>
      <p:ext uri="{BB962C8B-B14F-4D97-AF65-F5344CB8AC3E}">
        <p14:creationId xmlns:p14="http://schemas.microsoft.com/office/powerpoint/2010/main" val="326535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A7E1-4311-4C47-AD7A-28C2C676D815}"/>
              </a:ext>
            </a:extLst>
          </p:cNvPr>
          <p:cNvSpPr>
            <a:spLocks noGrp="1"/>
          </p:cNvSpPr>
          <p:nvPr>
            <p:ph type="title"/>
          </p:nvPr>
        </p:nvSpPr>
        <p:spPr/>
        <p:txBody>
          <a:bodyPr/>
          <a:lstStyle/>
          <a:p>
            <a:r>
              <a:rPr lang="en-US" dirty="0"/>
              <a:t>	</a:t>
            </a:r>
          </a:p>
        </p:txBody>
      </p:sp>
      <p:sp>
        <p:nvSpPr>
          <p:cNvPr id="6" name="Rectangle 5">
            <a:extLst>
              <a:ext uri="{FF2B5EF4-FFF2-40B4-BE49-F238E27FC236}">
                <a16:creationId xmlns:a16="http://schemas.microsoft.com/office/drawing/2014/main" id="{224EAD5B-37B6-49E6-9E8B-9F5C1FB7CC11}"/>
              </a:ext>
            </a:extLst>
          </p:cNvPr>
          <p:cNvSpPr/>
          <p:nvPr/>
        </p:nvSpPr>
        <p:spPr>
          <a:xfrm>
            <a:off x="1036320" y="351917"/>
            <a:ext cx="10946675" cy="566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FEC3A659-C411-484A-9588-7EF4F3F9541C}"/>
              </a:ext>
            </a:extLst>
          </p:cNvPr>
          <p:cNvGraphicFramePr/>
          <p:nvPr/>
        </p:nvGraphicFramePr>
        <p:xfrm>
          <a:off x="-285801" y="69743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C50A9A4-0E25-4C91-896C-581EE8ADAA5E}"/>
              </a:ext>
            </a:extLst>
          </p:cNvPr>
          <p:cNvSpPr txBox="1"/>
          <p:nvPr/>
        </p:nvSpPr>
        <p:spPr>
          <a:xfrm>
            <a:off x="2954896" y="133050"/>
            <a:ext cx="1865704" cy="369332"/>
          </a:xfrm>
          <a:prstGeom prst="rect">
            <a:avLst/>
          </a:prstGeom>
          <a:noFill/>
        </p:spPr>
        <p:txBody>
          <a:bodyPr wrap="none" rtlCol="0">
            <a:spAutoFit/>
          </a:bodyPr>
          <a:lstStyle/>
          <a:p>
            <a:r>
              <a:rPr lang="en-US" b="1" dirty="0"/>
              <a:t>Plan Components</a:t>
            </a:r>
          </a:p>
        </p:txBody>
      </p:sp>
      <p:sp>
        <p:nvSpPr>
          <p:cNvPr id="9" name="TextBox 8">
            <a:extLst>
              <a:ext uri="{FF2B5EF4-FFF2-40B4-BE49-F238E27FC236}">
                <a16:creationId xmlns:a16="http://schemas.microsoft.com/office/drawing/2014/main" id="{001D4310-7A9F-4EA9-81B8-B7307BFB527E}"/>
              </a:ext>
            </a:extLst>
          </p:cNvPr>
          <p:cNvSpPr txBox="1"/>
          <p:nvPr/>
        </p:nvSpPr>
        <p:spPr>
          <a:xfrm>
            <a:off x="7876347" y="194123"/>
            <a:ext cx="2768130" cy="369332"/>
          </a:xfrm>
          <a:prstGeom prst="rect">
            <a:avLst/>
          </a:prstGeom>
          <a:noFill/>
        </p:spPr>
        <p:txBody>
          <a:bodyPr wrap="none" rtlCol="0">
            <a:spAutoFit/>
          </a:bodyPr>
          <a:lstStyle/>
          <a:p>
            <a:r>
              <a:rPr lang="en-US" b="1" dirty="0"/>
              <a:t>Plan Development and Use</a:t>
            </a:r>
          </a:p>
        </p:txBody>
      </p:sp>
      <p:sp>
        <p:nvSpPr>
          <p:cNvPr id="11" name="Rectangle 10">
            <a:extLst>
              <a:ext uri="{FF2B5EF4-FFF2-40B4-BE49-F238E27FC236}">
                <a16:creationId xmlns:a16="http://schemas.microsoft.com/office/drawing/2014/main" id="{2CCC978E-8B39-4E1C-9877-7EFDE8C854B2}"/>
              </a:ext>
            </a:extLst>
          </p:cNvPr>
          <p:cNvSpPr/>
          <p:nvPr/>
        </p:nvSpPr>
        <p:spPr>
          <a:xfrm>
            <a:off x="7607728" y="926569"/>
            <a:ext cx="3735977" cy="5289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Additional Requirements</a:t>
            </a:r>
          </a:p>
          <a:p>
            <a:pPr algn="ctr"/>
            <a:endParaRPr lang="en-US" dirty="0"/>
          </a:p>
          <a:p>
            <a:pPr marL="285750" indent="-285750">
              <a:spcAft>
                <a:spcPts val="600"/>
              </a:spcAft>
              <a:buFont typeface="Wingdings" panose="05000000000000000000" pitchFamily="2" charset="2"/>
              <a:buChar char="ü"/>
            </a:pPr>
            <a:r>
              <a:rPr lang="en-US" dirty="0"/>
              <a:t>ISS must reflect the unique needs of each participant</a:t>
            </a:r>
          </a:p>
          <a:p>
            <a:pPr marL="285750" indent="-285750">
              <a:spcAft>
                <a:spcPts val="600"/>
              </a:spcAft>
              <a:buFont typeface="Wingdings" panose="05000000000000000000" pitchFamily="2" charset="2"/>
              <a:buChar char="ü"/>
            </a:pPr>
            <a:r>
              <a:rPr lang="en-US" dirty="0"/>
              <a:t>ISS must be signed by the youth worker and the participant</a:t>
            </a:r>
          </a:p>
          <a:p>
            <a:pPr marL="285750" indent="-285750">
              <a:spcAft>
                <a:spcPts val="600"/>
              </a:spcAft>
              <a:buFont typeface="Wingdings" panose="05000000000000000000" pitchFamily="2" charset="2"/>
              <a:buChar char="ü"/>
            </a:pPr>
            <a:r>
              <a:rPr lang="en-US" dirty="0"/>
              <a:t>ISS must be reviewed at least every six months with the youth’s participation</a:t>
            </a:r>
          </a:p>
          <a:p>
            <a:pPr marL="285750" indent="-285750">
              <a:spcAft>
                <a:spcPts val="600"/>
              </a:spcAft>
              <a:buFont typeface="Wingdings" panose="05000000000000000000" pitchFamily="2" charset="2"/>
              <a:buChar char="ü"/>
            </a:pPr>
            <a:r>
              <a:rPr lang="en-US" dirty="0"/>
              <a:t>ISS must be updated every time there is a significant event </a:t>
            </a:r>
          </a:p>
          <a:p>
            <a:pPr marL="285750" indent="-285750">
              <a:spcAft>
                <a:spcPts val="600"/>
              </a:spcAft>
              <a:buFont typeface="Wingdings" panose="05000000000000000000" pitchFamily="2" charset="2"/>
              <a:buChar char="ü"/>
            </a:pPr>
            <a:r>
              <a:rPr lang="en-US" dirty="0"/>
              <a:t>Youth must actively participate in the development of the plan in their ISS</a:t>
            </a:r>
          </a:p>
          <a:p>
            <a:pPr marL="285750" indent="-285750">
              <a:spcAft>
                <a:spcPts val="600"/>
              </a:spcAft>
              <a:buFont typeface="Wingdings" panose="05000000000000000000" pitchFamily="2" charset="2"/>
              <a:buChar char="ü"/>
            </a:pPr>
            <a:r>
              <a:rPr lang="en-US" dirty="0"/>
              <a:t>The ISS must be shared with all program providers.</a:t>
            </a:r>
          </a:p>
          <a:p>
            <a:pPr algn="ctr"/>
            <a:endParaRPr lang="en-US" dirty="0"/>
          </a:p>
        </p:txBody>
      </p:sp>
    </p:spTree>
    <p:extLst>
      <p:ext uri="{BB962C8B-B14F-4D97-AF65-F5344CB8AC3E}">
        <p14:creationId xmlns:p14="http://schemas.microsoft.com/office/powerpoint/2010/main" val="224782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A7E1-4311-4C47-AD7A-28C2C676D815}"/>
              </a:ext>
            </a:extLst>
          </p:cNvPr>
          <p:cNvSpPr>
            <a:spLocks noGrp="1"/>
          </p:cNvSpPr>
          <p:nvPr>
            <p:ph type="title"/>
          </p:nvPr>
        </p:nvSpPr>
        <p:spPr/>
        <p:txBody>
          <a:bodyPr/>
          <a:lstStyle/>
          <a:p>
            <a:r>
              <a:rPr lang="en-US" dirty="0"/>
              <a:t>	</a:t>
            </a:r>
          </a:p>
        </p:txBody>
      </p:sp>
      <p:sp>
        <p:nvSpPr>
          <p:cNvPr id="6" name="Rectangle 5">
            <a:extLst>
              <a:ext uri="{FF2B5EF4-FFF2-40B4-BE49-F238E27FC236}">
                <a16:creationId xmlns:a16="http://schemas.microsoft.com/office/drawing/2014/main" id="{224EAD5B-37B6-49E6-9E8B-9F5C1FB7CC11}"/>
              </a:ext>
            </a:extLst>
          </p:cNvPr>
          <p:cNvSpPr/>
          <p:nvPr/>
        </p:nvSpPr>
        <p:spPr>
          <a:xfrm>
            <a:off x="1036320" y="351917"/>
            <a:ext cx="10946675" cy="5669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FEC3A659-C411-484A-9588-7EF4F3F9541C}"/>
              </a:ext>
            </a:extLst>
          </p:cNvPr>
          <p:cNvGraphicFramePr/>
          <p:nvPr>
            <p:extLst>
              <p:ext uri="{D42A27DB-BD31-4B8C-83A1-F6EECF244321}">
                <p14:modId xmlns:p14="http://schemas.microsoft.com/office/powerpoint/2010/main" val="172963386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C50A9A4-0E25-4C91-896C-581EE8ADAA5E}"/>
              </a:ext>
            </a:extLst>
          </p:cNvPr>
          <p:cNvSpPr txBox="1"/>
          <p:nvPr/>
        </p:nvSpPr>
        <p:spPr>
          <a:xfrm>
            <a:off x="5272697" y="155285"/>
            <a:ext cx="1865704" cy="369332"/>
          </a:xfrm>
          <a:prstGeom prst="rect">
            <a:avLst/>
          </a:prstGeom>
          <a:noFill/>
        </p:spPr>
        <p:txBody>
          <a:bodyPr wrap="none" rtlCol="0">
            <a:spAutoFit/>
          </a:bodyPr>
          <a:lstStyle/>
          <a:p>
            <a:r>
              <a:rPr lang="en-US" b="1" dirty="0"/>
              <a:t>Plan Components</a:t>
            </a:r>
          </a:p>
        </p:txBody>
      </p:sp>
    </p:spTree>
    <p:extLst>
      <p:ext uri="{BB962C8B-B14F-4D97-AF65-F5344CB8AC3E}">
        <p14:creationId xmlns:p14="http://schemas.microsoft.com/office/powerpoint/2010/main" val="158941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45369A-4B20-419C-A2FD-544F16ADE0F9}"/>
              </a:ext>
            </a:extLst>
          </p:cNvPr>
          <p:cNvSpPr/>
          <p:nvPr/>
        </p:nvSpPr>
        <p:spPr>
          <a:xfrm>
            <a:off x="763411" y="491906"/>
            <a:ext cx="11011988" cy="5621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8B5185-3425-4ADB-A691-5B851A057B5B}"/>
              </a:ext>
            </a:extLst>
          </p:cNvPr>
          <p:cNvSpPr/>
          <p:nvPr/>
        </p:nvSpPr>
        <p:spPr>
          <a:xfrm>
            <a:off x="1119756" y="491906"/>
            <a:ext cx="10071463" cy="69681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Assessment of Need</a:t>
            </a:r>
          </a:p>
        </p:txBody>
      </p:sp>
      <p:sp>
        <p:nvSpPr>
          <p:cNvPr id="10" name="Rectangle 9">
            <a:extLst>
              <a:ext uri="{FF2B5EF4-FFF2-40B4-BE49-F238E27FC236}">
                <a16:creationId xmlns:a16="http://schemas.microsoft.com/office/drawing/2014/main" id="{6FB749A2-F4B7-4F8D-B3BD-E1319034AF5F}"/>
              </a:ext>
            </a:extLst>
          </p:cNvPr>
          <p:cNvSpPr/>
          <p:nvPr/>
        </p:nvSpPr>
        <p:spPr>
          <a:xfrm>
            <a:off x="841789" y="1489163"/>
            <a:ext cx="3651553" cy="4624251"/>
          </a:xfrm>
          <a:prstGeom prst="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Academic Assessment</a:t>
            </a:r>
          </a:p>
          <a:p>
            <a:pPr algn="ctr"/>
            <a:endParaRPr lang="en-US" b="1" dirty="0">
              <a:solidFill>
                <a:schemeClr val="tx1"/>
              </a:solidFill>
            </a:endParaRPr>
          </a:p>
          <a:p>
            <a:pPr marL="285750" indent="-285750">
              <a:spcAft>
                <a:spcPts val="600"/>
              </a:spcAft>
              <a:buFont typeface="Arial" panose="020B0604020202020204" pitchFamily="34" charset="0"/>
              <a:buChar char="•"/>
            </a:pPr>
            <a:r>
              <a:rPr lang="en-US" dirty="0">
                <a:solidFill>
                  <a:schemeClr val="tx1"/>
                </a:solidFill>
              </a:rPr>
              <a:t>Must include a review of the youth’s basic skills. </a:t>
            </a:r>
          </a:p>
          <a:p>
            <a:pPr marL="285750" indent="-285750">
              <a:spcAft>
                <a:spcPts val="600"/>
              </a:spcAft>
              <a:buFont typeface="Arial" panose="020B0604020202020204" pitchFamily="34" charset="0"/>
              <a:buChar char="•"/>
            </a:pPr>
            <a:r>
              <a:rPr lang="en-US" dirty="0">
                <a:solidFill>
                  <a:schemeClr val="tx1"/>
                </a:solidFill>
              </a:rPr>
              <a:t>Academic levels can be reviewed through previous assessments</a:t>
            </a:r>
          </a:p>
          <a:p>
            <a:pPr marL="285750" indent="-285750">
              <a:spcAft>
                <a:spcPts val="600"/>
              </a:spcAft>
              <a:buFont typeface="Arial" panose="020B0604020202020204" pitchFamily="34" charset="0"/>
              <a:buChar char="•"/>
            </a:pPr>
            <a:endParaRPr lang="en-US" dirty="0">
              <a:solidFill>
                <a:schemeClr val="tx1"/>
              </a:solidFill>
            </a:endParaRPr>
          </a:p>
          <a:p>
            <a:pPr>
              <a:spcAft>
                <a:spcPts val="600"/>
              </a:spcAft>
            </a:pPr>
            <a:r>
              <a:rPr lang="en-US" dirty="0">
                <a:solidFill>
                  <a:schemeClr val="tx1"/>
                </a:solidFill>
              </a:rPr>
              <a:t>For Out-of-school youth:</a:t>
            </a:r>
          </a:p>
          <a:p>
            <a:pPr marL="285750" indent="-285750">
              <a:spcAft>
                <a:spcPts val="600"/>
              </a:spcAft>
              <a:buFont typeface="Arial" panose="020B0604020202020204" pitchFamily="34" charset="0"/>
              <a:buChar char="•"/>
            </a:pPr>
            <a:r>
              <a:rPr lang="en-US" dirty="0">
                <a:solidFill>
                  <a:schemeClr val="tx1"/>
                </a:solidFill>
              </a:rPr>
              <a:t>Must be assessed for basic skills utilizing a standardized assessment tool</a:t>
            </a:r>
          </a:p>
          <a:p>
            <a:pPr marL="285750" indent="-285750">
              <a:spcAft>
                <a:spcPts val="600"/>
              </a:spcAft>
              <a:buFont typeface="Arial" panose="020B0604020202020204" pitchFamily="34" charset="0"/>
              <a:buChar char="•"/>
            </a:pPr>
            <a:r>
              <a:rPr lang="en-US" dirty="0">
                <a:solidFill>
                  <a:schemeClr val="tx1"/>
                </a:solidFill>
              </a:rPr>
              <a:t>Must crosswalk to educational functioning levels.</a:t>
            </a:r>
          </a:p>
        </p:txBody>
      </p:sp>
      <p:sp>
        <p:nvSpPr>
          <p:cNvPr id="11" name="Rectangle 10">
            <a:extLst>
              <a:ext uri="{FF2B5EF4-FFF2-40B4-BE49-F238E27FC236}">
                <a16:creationId xmlns:a16="http://schemas.microsoft.com/office/drawing/2014/main" id="{81A248DC-F17E-40CF-AC92-31CE8263E381}"/>
              </a:ext>
            </a:extLst>
          </p:cNvPr>
          <p:cNvSpPr/>
          <p:nvPr/>
        </p:nvSpPr>
        <p:spPr>
          <a:xfrm>
            <a:off x="4669970" y="1449973"/>
            <a:ext cx="3028690" cy="4663440"/>
          </a:xfrm>
          <a:prstGeom prst="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Occupational Skill Assessment</a:t>
            </a:r>
          </a:p>
          <a:p>
            <a:endParaRPr lang="en-US" b="1" dirty="0">
              <a:solidFill>
                <a:schemeClr val="tx1"/>
              </a:solidFill>
            </a:endParaRPr>
          </a:p>
          <a:p>
            <a:r>
              <a:rPr lang="en-US" dirty="0">
                <a:solidFill>
                  <a:schemeClr val="tx1"/>
                </a:solidFill>
              </a:rPr>
              <a:t>Assessment of skills includes review of: </a:t>
            </a:r>
          </a:p>
          <a:p>
            <a:pPr marL="285750" indent="-285750">
              <a:buFont typeface="Arial" panose="020B0604020202020204" pitchFamily="34" charset="0"/>
              <a:buChar char="•"/>
            </a:pPr>
            <a:r>
              <a:rPr lang="en-US" dirty="0">
                <a:solidFill>
                  <a:schemeClr val="tx1"/>
                </a:solidFill>
              </a:rPr>
              <a:t>Occupational skills</a:t>
            </a:r>
          </a:p>
          <a:p>
            <a:pPr marL="285750" indent="-285750">
              <a:buFont typeface="Arial" panose="020B0604020202020204" pitchFamily="34" charset="0"/>
              <a:buChar char="•"/>
            </a:pPr>
            <a:r>
              <a:rPr lang="en-US" dirty="0">
                <a:solidFill>
                  <a:schemeClr val="tx1"/>
                </a:solidFill>
              </a:rPr>
              <a:t>Prior work experience</a:t>
            </a:r>
          </a:p>
          <a:p>
            <a:pPr marL="285750" indent="-285750">
              <a:buFont typeface="Arial" panose="020B0604020202020204" pitchFamily="34" charset="0"/>
              <a:buChar char="•"/>
            </a:pPr>
            <a:r>
              <a:rPr lang="en-US" dirty="0">
                <a:solidFill>
                  <a:schemeClr val="tx1"/>
                </a:solidFill>
              </a:rPr>
              <a:t>Employability and interests and aptitudes. </a:t>
            </a:r>
          </a:p>
          <a:p>
            <a:endParaRPr lang="en-US" dirty="0">
              <a:solidFill>
                <a:schemeClr val="tx1"/>
              </a:solidFill>
            </a:endParaRPr>
          </a:p>
          <a:p>
            <a:r>
              <a:rPr lang="en-US" dirty="0">
                <a:solidFill>
                  <a:schemeClr val="tx1"/>
                </a:solidFill>
              </a:rPr>
              <a:t>Skill levels may be assessed utilizing: </a:t>
            </a:r>
          </a:p>
          <a:p>
            <a:pPr marL="285750" indent="-285750">
              <a:buFont typeface="Arial" panose="020B0604020202020204" pitchFamily="34" charset="0"/>
              <a:buChar char="•"/>
            </a:pPr>
            <a:r>
              <a:rPr lang="en-US" dirty="0">
                <a:solidFill>
                  <a:schemeClr val="tx1"/>
                </a:solidFill>
              </a:rPr>
              <a:t>Aptitude tests</a:t>
            </a:r>
          </a:p>
          <a:p>
            <a:pPr marL="285750" indent="-285750">
              <a:buFont typeface="Arial" panose="020B0604020202020204" pitchFamily="34" charset="0"/>
              <a:buChar char="•"/>
            </a:pPr>
            <a:r>
              <a:rPr lang="en-US" dirty="0">
                <a:solidFill>
                  <a:schemeClr val="tx1"/>
                </a:solidFill>
              </a:rPr>
              <a:t>Career/interest inventories. </a:t>
            </a:r>
          </a:p>
        </p:txBody>
      </p:sp>
      <p:sp>
        <p:nvSpPr>
          <p:cNvPr id="8" name="Rectangle 7">
            <a:extLst>
              <a:ext uri="{FF2B5EF4-FFF2-40B4-BE49-F238E27FC236}">
                <a16:creationId xmlns:a16="http://schemas.microsoft.com/office/drawing/2014/main" id="{E636C854-FD78-4157-A8C6-CC585912B33F}"/>
              </a:ext>
            </a:extLst>
          </p:cNvPr>
          <p:cNvSpPr/>
          <p:nvPr/>
        </p:nvSpPr>
        <p:spPr>
          <a:xfrm>
            <a:off x="7817632" y="1489162"/>
            <a:ext cx="3596642" cy="4624251"/>
          </a:xfrm>
          <a:prstGeom prst="rect">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b="1" dirty="0">
                <a:solidFill>
                  <a:schemeClr val="tx1"/>
                </a:solidFill>
              </a:rPr>
              <a:t>Supportive Service Needs Assessment</a:t>
            </a:r>
          </a:p>
          <a:p>
            <a:pPr lvl="0" defTabSz="914400">
              <a:defRPr/>
            </a:pPr>
            <a:endParaRPr lang="en-US" b="1" dirty="0">
              <a:solidFill>
                <a:schemeClr val="tx1"/>
              </a:solidFill>
            </a:endParaRPr>
          </a:p>
          <a:p>
            <a:pPr lvl="0" defTabSz="914400">
              <a:defRPr/>
            </a:pPr>
            <a:r>
              <a:rPr lang="en-US" dirty="0">
                <a:solidFill>
                  <a:schemeClr val="tx1"/>
                </a:solidFill>
              </a:rPr>
              <a:t>Assessment of youth must</a:t>
            </a:r>
            <a:r>
              <a:rPr lang="en-US" b="1" dirty="0">
                <a:solidFill>
                  <a:schemeClr val="tx1"/>
                </a:solidFill>
              </a:rPr>
              <a:t> </a:t>
            </a:r>
            <a:r>
              <a:rPr lang="en-US" dirty="0">
                <a:solidFill>
                  <a:schemeClr val="tx1"/>
                </a:solidFill>
              </a:rPr>
              <a:t>include a review of the youth’s: </a:t>
            </a:r>
          </a:p>
          <a:p>
            <a:pPr marL="285750" lvl="0" indent="-285750" defTabSz="914400">
              <a:buFont typeface="Arial" panose="020B0604020202020204" pitchFamily="34" charset="0"/>
              <a:buChar char="•"/>
              <a:defRPr/>
            </a:pPr>
            <a:r>
              <a:rPr lang="en-US" dirty="0">
                <a:solidFill>
                  <a:schemeClr val="tx1"/>
                </a:solidFill>
              </a:rPr>
              <a:t>Supportive service needs</a:t>
            </a:r>
          </a:p>
          <a:p>
            <a:pPr marL="285750" lvl="0" indent="-285750" defTabSz="914400">
              <a:buFont typeface="Arial" panose="020B0604020202020204" pitchFamily="34" charset="0"/>
              <a:buChar char="•"/>
              <a:defRPr/>
            </a:pPr>
            <a:r>
              <a:rPr lang="en-US" dirty="0">
                <a:solidFill>
                  <a:schemeClr val="tx1"/>
                </a:solidFill>
              </a:rPr>
              <a:t>Developmental needs </a:t>
            </a:r>
            <a:endParaRPr lang="en-US" b="1" dirty="0">
              <a:solidFill>
                <a:schemeClr val="tx1"/>
              </a:solidFill>
            </a:endParaRPr>
          </a:p>
          <a:p>
            <a:pPr lvl="0" defTabSz="914400">
              <a:defRPr/>
            </a:pPr>
            <a:endParaRPr lang="en-US" b="1" dirty="0">
              <a:solidFill>
                <a:schemeClr val="tx1"/>
              </a:solidFill>
            </a:endParaRPr>
          </a:p>
          <a:p>
            <a:pPr lvl="0" defTabSz="914400">
              <a:defRPr/>
            </a:pPr>
            <a:r>
              <a:rPr lang="en-US" dirty="0">
                <a:solidFill>
                  <a:schemeClr val="tx1"/>
                </a:solidFill>
              </a:rPr>
              <a:t>Supportive services include:</a:t>
            </a:r>
          </a:p>
          <a:p>
            <a:pPr marL="285750" lvl="0" indent="-285750" defTabSz="914400">
              <a:buFont typeface="Arial" panose="020B0604020202020204" pitchFamily="34" charset="0"/>
              <a:buChar char="•"/>
              <a:defRPr/>
            </a:pPr>
            <a:r>
              <a:rPr lang="en-US" dirty="0">
                <a:solidFill>
                  <a:schemeClr val="tx1"/>
                </a:solidFill>
              </a:rPr>
              <a:t>Transportation</a:t>
            </a:r>
          </a:p>
          <a:p>
            <a:pPr marL="285750" lvl="0" indent="-285750" defTabSz="914400">
              <a:buFont typeface="Arial" panose="020B0604020202020204" pitchFamily="34" charset="0"/>
              <a:buChar char="•"/>
              <a:defRPr/>
            </a:pPr>
            <a:r>
              <a:rPr lang="en-US" dirty="0">
                <a:solidFill>
                  <a:schemeClr val="tx1"/>
                </a:solidFill>
              </a:rPr>
              <a:t>Child care</a:t>
            </a:r>
          </a:p>
          <a:p>
            <a:pPr marL="285750" lvl="0" indent="-285750" defTabSz="914400">
              <a:buFont typeface="Arial" panose="020B0604020202020204" pitchFamily="34" charset="0"/>
              <a:buChar char="•"/>
              <a:defRPr/>
            </a:pPr>
            <a:r>
              <a:rPr lang="en-US" dirty="0">
                <a:solidFill>
                  <a:schemeClr val="tx1"/>
                </a:solidFill>
              </a:rPr>
              <a:t>Dependent care</a:t>
            </a:r>
          </a:p>
          <a:p>
            <a:pPr marL="285750" lvl="0" indent="-285750" defTabSz="914400">
              <a:buFont typeface="Arial" panose="020B0604020202020204" pitchFamily="34" charset="0"/>
              <a:buChar char="•"/>
              <a:defRPr/>
            </a:pPr>
            <a:r>
              <a:rPr lang="en-US" dirty="0">
                <a:solidFill>
                  <a:schemeClr val="tx1"/>
                </a:solidFill>
              </a:rPr>
              <a:t>Needs-based payments</a:t>
            </a:r>
          </a:p>
          <a:p>
            <a:pPr marL="285750" lvl="0" indent="-285750" defTabSz="914400">
              <a:buFont typeface="Arial" panose="020B0604020202020204" pitchFamily="34" charset="0"/>
              <a:buChar char="•"/>
              <a:defRPr/>
            </a:pPr>
            <a:r>
              <a:rPr lang="en-US" dirty="0">
                <a:solidFill>
                  <a:schemeClr val="tx1"/>
                </a:solidFill>
              </a:rPr>
              <a:t>Other needs serving as a barrier to participation</a:t>
            </a:r>
          </a:p>
        </p:txBody>
      </p:sp>
    </p:spTree>
    <p:extLst>
      <p:ext uri="{BB962C8B-B14F-4D97-AF65-F5344CB8AC3E}">
        <p14:creationId xmlns:p14="http://schemas.microsoft.com/office/powerpoint/2010/main" val="256152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Assessment of Need </a:t>
            </a:r>
            <a:r>
              <a:rPr lang="en-US" sz="3200" b="1" dirty="0">
                <a:sym typeface="Wingdings" panose="05000000000000000000" pitchFamily="2" charset="2"/>
              </a:rPr>
              <a:t> Customer Detail and Comp Assess</a:t>
            </a:r>
            <a:endParaRPr lang="en-US" sz="3200" b="1" dirty="0"/>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1419287" y="1425657"/>
            <a:ext cx="9115366" cy="3461230"/>
            <a:chOff x="3585459" y="1543519"/>
            <a:chExt cx="4966060" cy="3331510"/>
          </a:xfrm>
        </p:grpSpPr>
        <p:sp>
          <p:nvSpPr>
            <p:cNvPr id="20" name="Rectangle 19">
              <a:extLst>
                <a:ext uri="{FF2B5EF4-FFF2-40B4-BE49-F238E27FC236}">
                  <a16:creationId xmlns:a16="http://schemas.microsoft.com/office/drawing/2014/main" id="{6361BF6C-C1C4-49EA-93D2-5E1A10F6A2D3}"/>
                </a:ext>
              </a:extLst>
            </p:cNvPr>
            <p:cNvSpPr/>
            <p:nvPr/>
          </p:nvSpPr>
          <p:spPr>
            <a:xfrm>
              <a:off x="3585459" y="2339823"/>
              <a:ext cx="1220670" cy="2535206"/>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marL="0" lvl="0" indent="0" algn="ctr" defTabSz="400050">
                <a:lnSpc>
                  <a:spcPct val="90000"/>
                </a:lnSpc>
                <a:spcBef>
                  <a:spcPct val="0"/>
                </a:spcBef>
                <a:spcAft>
                  <a:spcPct val="35000"/>
                </a:spcAft>
                <a:buNone/>
              </a:pPr>
              <a:r>
                <a:rPr lang="en-US" b="1" kern="1200" dirty="0"/>
                <a:t>Step 1: </a:t>
              </a:r>
              <a:r>
                <a:rPr lang="en-US" kern="1200" dirty="0"/>
                <a:t>All assessment activities should be captured in the </a:t>
              </a:r>
              <a:r>
                <a:rPr lang="en-US" b="1" kern="1200" dirty="0"/>
                <a:t>Activities tab in  Customer Detail</a:t>
              </a:r>
            </a:p>
          </p:txBody>
        </p:sp>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8" name="Picture 7">
            <a:extLst>
              <a:ext uri="{FF2B5EF4-FFF2-40B4-BE49-F238E27FC236}">
                <a16:creationId xmlns:a16="http://schemas.microsoft.com/office/drawing/2014/main" id="{FD743620-BF46-43DB-90E7-8812E50DF92C}"/>
              </a:ext>
            </a:extLst>
          </p:cNvPr>
          <p:cNvPicPr>
            <a:picLocks noChangeAspect="1"/>
          </p:cNvPicPr>
          <p:nvPr/>
        </p:nvPicPr>
        <p:blipFill rotWithShape="1">
          <a:blip r:embed="rId3"/>
          <a:srcRect b="7004"/>
          <a:stretch/>
        </p:blipFill>
        <p:spPr>
          <a:xfrm>
            <a:off x="4121456" y="1425657"/>
            <a:ext cx="6142252" cy="4365543"/>
          </a:xfrm>
          <a:prstGeom prst="rect">
            <a:avLst/>
          </a:prstGeom>
        </p:spPr>
      </p:pic>
      <p:sp>
        <p:nvSpPr>
          <p:cNvPr id="15" name="Arrow: Right 14">
            <a:extLst>
              <a:ext uri="{FF2B5EF4-FFF2-40B4-BE49-F238E27FC236}">
                <a16:creationId xmlns:a16="http://schemas.microsoft.com/office/drawing/2014/main" id="{3532E23C-A8BC-4605-A73F-3FDF1CCC1B8E}"/>
              </a:ext>
            </a:extLst>
          </p:cNvPr>
          <p:cNvSpPr/>
          <p:nvPr/>
        </p:nvSpPr>
        <p:spPr>
          <a:xfrm rot="10800000">
            <a:off x="9026507" y="192439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CE840E1-595D-46AD-991F-7BC3F91D3AC6}"/>
              </a:ext>
            </a:extLst>
          </p:cNvPr>
          <p:cNvSpPr/>
          <p:nvPr/>
        </p:nvSpPr>
        <p:spPr>
          <a:xfrm>
            <a:off x="4240145" y="152436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475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Assessment of Need </a:t>
            </a:r>
            <a:r>
              <a:rPr lang="en-US" sz="3200" b="1" dirty="0">
                <a:sym typeface="Wingdings" panose="05000000000000000000" pitchFamily="2" charset="2"/>
              </a:rPr>
              <a:t> Customer Detail and Comp Assess</a:t>
            </a:r>
            <a:endParaRPr lang="en-US" sz="3200" b="1" dirty="0"/>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1445371" y="1375803"/>
            <a:ext cx="3849663" cy="3429806"/>
            <a:chOff x="4701856" y="1543519"/>
            <a:chExt cx="3849663" cy="3429806"/>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3" name="Rectangle 22">
              <a:extLst>
                <a:ext uri="{FF2B5EF4-FFF2-40B4-BE49-F238E27FC236}">
                  <a16:creationId xmlns:a16="http://schemas.microsoft.com/office/drawing/2014/main" id="{12B4B219-604C-4F2C-A63A-E766B6EEEA86}"/>
                </a:ext>
              </a:extLst>
            </p:cNvPr>
            <p:cNvSpPr/>
            <p:nvPr/>
          </p:nvSpPr>
          <p:spPr>
            <a:xfrm>
              <a:off x="4701856" y="2241526"/>
              <a:ext cx="2636756" cy="273179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2: </a:t>
              </a:r>
              <a:r>
                <a:rPr lang="en-US" dirty="0"/>
                <a:t>Academic test results should be captured in </a:t>
              </a:r>
              <a:r>
                <a:rPr lang="en-US" b="1" dirty="0"/>
                <a:t>Test tab in Customer Details </a:t>
              </a:r>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7" name="Picture 6">
            <a:extLst>
              <a:ext uri="{FF2B5EF4-FFF2-40B4-BE49-F238E27FC236}">
                <a16:creationId xmlns:a16="http://schemas.microsoft.com/office/drawing/2014/main" id="{1E881065-4419-4E45-B160-51EE88AADDC0}"/>
              </a:ext>
            </a:extLst>
          </p:cNvPr>
          <p:cNvPicPr>
            <a:picLocks noChangeAspect="1"/>
          </p:cNvPicPr>
          <p:nvPr/>
        </p:nvPicPr>
        <p:blipFill rotWithShape="1">
          <a:blip r:embed="rId3"/>
          <a:srcRect b="6610"/>
          <a:stretch/>
        </p:blipFill>
        <p:spPr>
          <a:xfrm>
            <a:off x="4472446" y="1319784"/>
            <a:ext cx="6066046" cy="4398264"/>
          </a:xfrm>
          <a:prstGeom prst="rect">
            <a:avLst/>
          </a:prstGeom>
        </p:spPr>
      </p:pic>
      <p:sp>
        <p:nvSpPr>
          <p:cNvPr id="16" name="Arrow: Right 15">
            <a:extLst>
              <a:ext uri="{FF2B5EF4-FFF2-40B4-BE49-F238E27FC236}">
                <a16:creationId xmlns:a16="http://schemas.microsoft.com/office/drawing/2014/main" id="{D7CA1857-C10B-45F6-B6EB-55F24ECBB754}"/>
              </a:ext>
            </a:extLst>
          </p:cNvPr>
          <p:cNvSpPr/>
          <p:nvPr/>
        </p:nvSpPr>
        <p:spPr>
          <a:xfrm>
            <a:off x="8758936" y="18291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0C50E70-4139-470C-9D1D-5A0230109609}"/>
              </a:ext>
            </a:extLst>
          </p:cNvPr>
          <p:cNvPicPr>
            <a:picLocks noChangeAspect="1"/>
          </p:cNvPicPr>
          <p:nvPr/>
        </p:nvPicPr>
        <p:blipFill>
          <a:blip r:embed="rId4"/>
          <a:stretch>
            <a:fillRect/>
          </a:stretch>
        </p:blipFill>
        <p:spPr>
          <a:xfrm>
            <a:off x="4865564" y="1753844"/>
            <a:ext cx="502964" cy="129551"/>
          </a:xfrm>
          <a:prstGeom prst="rect">
            <a:avLst/>
          </a:prstGeom>
        </p:spPr>
      </p:pic>
      <p:sp>
        <p:nvSpPr>
          <p:cNvPr id="15" name="Arrow: Right 14">
            <a:extLst>
              <a:ext uri="{FF2B5EF4-FFF2-40B4-BE49-F238E27FC236}">
                <a16:creationId xmlns:a16="http://schemas.microsoft.com/office/drawing/2014/main" id="{CCEF7C53-0A12-4E5C-AC32-569E6FB5F639}"/>
              </a:ext>
            </a:extLst>
          </p:cNvPr>
          <p:cNvSpPr/>
          <p:nvPr/>
        </p:nvSpPr>
        <p:spPr>
          <a:xfrm>
            <a:off x="4472446" y="137580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775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AC5353-CCE0-43F9-BDE6-D12411C72B23}"/>
              </a:ext>
            </a:extLst>
          </p:cNvPr>
          <p:cNvSpPr/>
          <p:nvPr/>
        </p:nvSpPr>
        <p:spPr>
          <a:xfrm>
            <a:off x="1156332" y="491906"/>
            <a:ext cx="10071463" cy="696814"/>
          </a:xfrm>
          <a:prstGeom prst="rect">
            <a:avLst/>
          </a:prstGeom>
          <a:solidFill>
            <a:schemeClr val="tx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 </a:t>
            </a:r>
            <a:r>
              <a:rPr lang="en-US" sz="3200" b="1" dirty="0"/>
              <a:t>Assessment of Need </a:t>
            </a:r>
            <a:r>
              <a:rPr lang="en-US" sz="3200" b="1" dirty="0">
                <a:sym typeface="Wingdings" panose="05000000000000000000" pitchFamily="2" charset="2"/>
              </a:rPr>
              <a:t> Customer Detail and Comp Assess</a:t>
            </a:r>
            <a:endParaRPr lang="en-US" sz="3200" b="1" dirty="0"/>
          </a:p>
        </p:txBody>
      </p:sp>
      <p:grpSp>
        <p:nvGrpSpPr>
          <p:cNvPr id="3" name="Group 2">
            <a:extLst>
              <a:ext uri="{FF2B5EF4-FFF2-40B4-BE49-F238E27FC236}">
                <a16:creationId xmlns:a16="http://schemas.microsoft.com/office/drawing/2014/main" id="{B9E47FD5-EB6A-4896-A6F2-BE8DFFFDC579}"/>
              </a:ext>
            </a:extLst>
          </p:cNvPr>
          <p:cNvGrpSpPr/>
          <p:nvPr/>
        </p:nvGrpSpPr>
        <p:grpSpPr>
          <a:xfrm>
            <a:off x="290025" y="360841"/>
            <a:ext cx="1102611" cy="958943"/>
            <a:chOff x="290025" y="360841"/>
            <a:chExt cx="1102611" cy="958943"/>
          </a:xfrm>
        </p:grpSpPr>
        <p:sp>
          <p:nvSpPr>
            <p:cNvPr id="4" name="Oval 3">
              <a:extLst>
                <a:ext uri="{FF2B5EF4-FFF2-40B4-BE49-F238E27FC236}">
                  <a16:creationId xmlns:a16="http://schemas.microsoft.com/office/drawing/2014/main" id="{2EA98572-A6B9-4816-9E2F-5BACF31291CF}"/>
                </a:ext>
              </a:extLst>
            </p:cNvPr>
            <p:cNvSpPr/>
            <p:nvPr/>
          </p:nvSpPr>
          <p:spPr>
            <a:xfrm>
              <a:off x="347555" y="360841"/>
              <a:ext cx="987552" cy="958943"/>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F5CD78F4-302D-48F7-A50C-6848CE70B9D2}"/>
                </a:ext>
              </a:extLst>
            </p:cNvPr>
            <p:cNvSpPr/>
            <p:nvPr/>
          </p:nvSpPr>
          <p:spPr>
            <a:xfrm>
              <a:off x="290025" y="547924"/>
              <a:ext cx="1102611" cy="584775"/>
            </a:xfrm>
            <a:prstGeom prst="rect">
              <a:avLst/>
            </a:prstGeom>
          </p:spPr>
          <p:txBody>
            <a:bodyPr wrap="square">
              <a:spAutoFit/>
            </a:bodyPr>
            <a:lstStyle/>
            <a:p>
              <a:pPr algn="ctr"/>
              <a:r>
                <a:rPr lang="en-US" sz="1600" b="1" dirty="0">
                  <a:solidFill>
                    <a:schemeClr val="tx1">
                      <a:lumMod val="65000"/>
                      <a:lumOff val="35000"/>
                    </a:schemeClr>
                  </a:solidFill>
                </a:rPr>
                <a:t>AOSOS Roadmap</a:t>
              </a:r>
            </a:p>
          </p:txBody>
        </p:sp>
      </p:grpSp>
      <p:grpSp>
        <p:nvGrpSpPr>
          <p:cNvPr id="18" name="Group 17">
            <a:extLst>
              <a:ext uri="{FF2B5EF4-FFF2-40B4-BE49-F238E27FC236}">
                <a16:creationId xmlns:a16="http://schemas.microsoft.com/office/drawing/2014/main" id="{7537194D-800F-40F0-82C2-353878BAD281}"/>
              </a:ext>
            </a:extLst>
          </p:cNvPr>
          <p:cNvGrpSpPr/>
          <p:nvPr/>
        </p:nvGrpSpPr>
        <p:grpSpPr>
          <a:xfrm>
            <a:off x="1392636" y="1552756"/>
            <a:ext cx="5110512" cy="3264197"/>
            <a:chOff x="3441007" y="1543519"/>
            <a:chExt cx="5110512" cy="3264197"/>
          </a:xfrm>
        </p:grpSpPr>
        <p:sp>
          <p:nvSpPr>
            <p:cNvPr id="21" name="Freeform: Shape 20">
              <a:extLst>
                <a:ext uri="{FF2B5EF4-FFF2-40B4-BE49-F238E27FC236}">
                  <a16:creationId xmlns:a16="http://schemas.microsoft.com/office/drawing/2014/main" id="{0FB85946-CB6F-4F4E-A239-2FE52CBD4601}"/>
                </a:ext>
              </a:extLst>
            </p:cNvPr>
            <p:cNvSpPr/>
            <p:nvPr/>
          </p:nvSpPr>
          <p:spPr>
            <a:xfrm>
              <a:off x="4909993" y="154351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4" name="Freeform: Shape 23">
              <a:extLst>
                <a:ext uri="{FF2B5EF4-FFF2-40B4-BE49-F238E27FC236}">
                  <a16:creationId xmlns:a16="http://schemas.microsoft.com/office/drawing/2014/main" id="{C36B443F-5855-4E3A-A0D4-BFCEE39B3EA6}"/>
                </a:ext>
              </a:extLst>
            </p:cNvPr>
            <p:cNvSpPr/>
            <p:nvPr/>
          </p:nvSpPr>
          <p:spPr>
            <a:xfrm>
              <a:off x="6175635" y="274380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sp>
          <p:nvSpPr>
            <p:cNvPr id="26" name="Rectangle 25">
              <a:extLst>
                <a:ext uri="{FF2B5EF4-FFF2-40B4-BE49-F238E27FC236}">
                  <a16:creationId xmlns:a16="http://schemas.microsoft.com/office/drawing/2014/main" id="{4C23B877-E403-446B-B556-F84FC17C2AD7}"/>
                </a:ext>
              </a:extLst>
            </p:cNvPr>
            <p:cNvSpPr/>
            <p:nvPr/>
          </p:nvSpPr>
          <p:spPr>
            <a:xfrm>
              <a:off x="3441007" y="1975327"/>
              <a:ext cx="2579227" cy="2827464"/>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6460" tIns="86460" rIns="86460" bIns="86460" numCol="1" spcCol="1270" anchor="ctr" anchorCtr="0">
              <a:noAutofit/>
            </a:bodyPr>
            <a:lstStyle/>
            <a:p>
              <a:pPr lvl="0" algn="ctr" defTabSz="400050">
                <a:lnSpc>
                  <a:spcPct val="90000"/>
                </a:lnSpc>
                <a:spcBef>
                  <a:spcPct val="0"/>
                </a:spcBef>
                <a:spcAft>
                  <a:spcPct val="35000"/>
                </a:spcAft>
              </a:pPr>
              <a:r>
                <a:rPr lang="en-US" b="1" kern="1200" dirty="0"/>
                <a:t>Step 3: </a:t>
              </a:r>
              <a:r>
                <a:rPr lang="en-US" dirty="0"/>
                <a:t>Occupational and service need assessment results should be captured across the </a:t>
              </a:r>
              <a:r>
                <a:rPr lang="en-US" b="1" dirty="0"/>
                <a:t>tabs in Comp Assess</a:t>
              </a:r>
              <a:endParaRPr lang="en-US" b="1" kern="1200" dirty="0"/>
            </a:p>
          </p:txBody>
        </p:sp>
        <p:sp>
          <p:nvSpPr>
            <p:cNvPr id="27" name="Freeform: Shape 26">
              <a:extLst>
                <a:ext uri="{FF2B5EF4-FFF2-40B4-BE49-F238E27FC236}">
                  <a16:creationId xmlns:a16="http://schemas.microsoft.com/office/drawing/2014/main" id="{81510310-16B8-42D3-9801-AB68145114B9}"/>
                </a:ext>
              </a:extLst>
            </p:cNvPr>
            <p:cNvSpPr/>
            <p:nvPr/>
          </p:nvSpPr>
          <p:spPr>
            <a:xfrm>
              <a:off x="7441278" y="3944099"/>
              <a:ext cx="1110241" cy="863617"/>
            </a:xfrm>
            <a:custGeom>
              <a:avLst/>
              <a:gdLst>
                <a:gd name="connsiteX0" fmla="*/ 0 w 1110241"/>
                <a:gd name="connsiteY0" fmla="*/ 0 h 863617"/>
                <a:gd name="connsiteX1" fmla="*/ 1110241 w 1110241"/>
                <a:gd name="connsiteY1" fmla="*/ 0 h 863617"/>
                <a:gd name="connsiteX2" fmla="*/ 1110241 w 1110241"/>
                <a:gd name="connsiteY2" fmla="*/ 863617 h 863617"/>
                <a:gd name="connsiteX3" fmla="*/ 0 w 1110241"/>
                <a:gd name="connsiteY3" fmla="*/ 863617 h 863617"/>
                <a:gd name="connsiteX4" fmla="*/ 0 w 1110241"/>
                <a:gd name="connsiteY4" fmla="*/ 0 h 86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41" h="863617">
                  <a:moveTo>
                    <a:pt x="0" y="0"/>
                  </a:moveTo>
                  <a:lnTo>
                    <a:pt x="1110241" y="0"/>
                  </a:lnTo>
                  <a:lnTo>
                    <a:pt x="1110241" y="863617"/>
                  </a:lnTo>
                  <a:lnTo>
                    <a:pt x="0" y="8636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Char char="•"/>
              </a:pPr>
              <a:endParaRPr lang="en-US" sz="700" kern="1200"/>
            </a:p>
          </p:txBody>
        </p:sp>
      </p:grpSp>
      <p:pic>
        <p:nvPicPr>
          <p:cNvPr id="7" name="Picture 6">
            <a:extLst>
              <a:ext uri="{FF2B5EF4-FFF2-40B4-BE49-F238E27FC236}">
                <a16:creationId xmlns:a16="http://schemas.microsoft.com/office/drawing/2014/main" id="{52B56A88-CFD2-41B0-8698-4D0C30D16449}"/>
              </a:ext>
            </a:extLst>
          </p:cNvPr>
          <p:cNvPicPr>
            <a:picLocks noChangeAspect="1"/>
          </p:cNvPicPr>
          <p:nvPr/>
        </p:nvPicPr>
        <p:blipFill rotWithShape="1">
          <a:blip r:embed="rId3"/>
          <a:srcRect b="7160"/>
          <a:stretch/>
        </p:blipFill>
        <p:spPr>
          <a:xfrm>
            <a:off x="4807955" y="1411781"/>
            <a:ext cx="6111770" cy="4379419"/>
          </a:xfrm>
          <a:prstGeom prst="rect">
            <a:avLst/>
          </a:prstGeom>
        </p:spPr>
      </p:pic>
      <p:pic>
        <p:nvPicPr>
          <p:cNvPr id="8" name="Picture 7">
            <a:extLst>
              <a:ext uri="{FF2B5EF4-FFF2-40B4-BE49-F238E27FC236}">
                <a16:creationId xmlns:a16="http://schemas.microsoft.com/office/drawing/2014/main" id="{B0F6CB0A-FD6D-40B3-B2B2-992873930954}"/>
              </a:ext>
            </a:extLst>
          </p:cNvPr>
          <p:cNvPicPr>
            <a:picLocks noChangeAspect="1"/>
          </p:cNvPicPr>
          <p:nvPr/>
        </p:nvPicPr>
        <p:blipFill>
          <a:blip r:embed="rId4"/>
          <a:stretch>
            <a:fillRect/>
          </a:stretch>
        </p:blipFill>
        <p:spPr>
          <a:xfrm>
            <a:off x="6675868" y="2008948"/>
            <a:ext cx="327688" cy="205758"/>
          </a:xfrm>
          <a:prstGeom prst="rect">
            <a:avLst/>
          </a:prstGeom>
        </p:spPr>
      </p:pic>
      <p:pic>
        <p:nvPicPr>
          <p:cNvPr id="9" name="Picture 8">
            <a:extLst>
              <a:ext uri="{FF2B5EF4-FFF2-40B4-BE49-F238E27FC236}">
                <a16:creationId xmlns:a16="http://schemas.microsoft.com/office/drawing/2014/main" id="{8EEE336D-E936-46BA-8C5E-96F6C630E3D0}"/>
              </a:ext>
            </a:extLst>
          </p:cNvPr>
          <p:cNvPicPr>
            <a:picLocks noChangeAspect="1"/>
          </p:cNvPicPr>
          <p:nvPr/>
        </p:nvPicPr>
        <p:blipFill>
          <a:blip r:embed="rId5"/>
          <a:stretch>
            <a:fillRect/>
          </a:stretch>
        </p:blipFill>
        <p:spPr>
          <a:xfrm>
            <a:off x="7025625" y="2033008"/>
            <a:ext cx="335309" cy="182896"/>
          </a:xfrm>
          <a:prstGeom prst="rect">
            <a:avLst/>
          </a:prstGeom>
        </p:spPr>
      </p:pic>
      <p:pic>
        <p:nvPicPr>
          <p:cNvPr id="10" name="Picture 9">
            <a:extLst>
              <a:ext uri="{FF2B5EF4-FFF2-40B4-BE49-F238E27FC236}">
                <a16:creationId xmlns:a16="http://schemas.microsoft.com/office/drawing/2014/main" id="{B2723B5F-7FB3-4107-B5A0-C970B10503E0}"/>
              </a:ext>
            </a:extLst>
          </p:cNvPr>
          <p:cNvPicPr>
            <a:picLocks noChangeAspect="1"/>
          </p:cNvPicPr>
          <p:nvPr/>
        </p:nvPicPr>
        <p:blipFill>
          <a:blip r:embed="rId6"/>
          <a:stretch>
            <a:fillRect/>
          </a:stretch>
        </p:blipFill>
        <p:spPr>
          <a:xfrm>
            <a:off x="7359461" y="2047051"/>
            <a:ext cx="518205" cy="167655"/>
          </a:xfrm>
          <a:prstGeom prst="rect">
            <a:avLst/>
          </a:prstGeom>
        </p:spPr>
      </p:pic>
      <p:pic>
        <p:nvPicPr>
          <p:cNvPr id="11" name="Picture 10">
            <a:extLst>
              <a:ext uri="{FF2B5EF4-FFF2-40B4-BE49-F238E27FC236}">
                <a16:creationId xmlns:a16="http://schemas.microsoft.com/office/drawing/2014/main" id="{992B5A19-A31B-41CA-B2CA-75AACBE509E6}"/>
              </a:ext>
            </a:extLst>
          </p:cNvPr>
          <p:cNvPicPr>
            <a:picLocks noChangeAspect="1"/>
          </p:cNvPicPr>
          <p:nvPr/>
        </p:nvPicPr>
        <p:blipFill>
          <a:blip r:embed="rId7"/>
          <a:stretch>
            <a:fillRect/>
          </a:stretch>
        </p:blipFill>
        <p:spPr>
          <a:xfrm>
            <a:off x="7877666" y="2033008"/>
            <a:ext cx="274344" cy="182896"/>
          </a:xfrm>
          <a:prstGeom prst="rect">
            <a:avLst/>
          </a:prstGeom>
        </p:spPr>
      </p:pic>
      <p:pic>
        <p:nvPicPr>
          <p:cNvPr id="12" name="Picture 11">
            <a:extLst>
              <a:ext uri="{FF2B5EF4-FFF2-40B4-BE49-F238E27FC236}">
                <a16:creationId xmlns:a16="http://schemas.microsoft.com/office/drawing/2014/main" id="{33B58EAA-3444-4526-A342-A641455008D3}"/>
              </a:ext>
            </a:extLst>
          </p:cNvPr>
          <p:cNvPicPr>
            <a:picLocks noChangeAspect="1"/>
          </p:cNvPicPr>
          <p:nvPr/>
        </p:nvPicPr>
        <p:blipFill>
          <a:blip r:embed="rId8"/>
          <a:stretch>
            <a:fillRect/>
          </a:stretch>
        </p:blipFill>
        <p:spPr>
          <a:xfrm>
            <a:off x="8173242" y="2047051"/>
            <a:ext cx="381033" cy="167655"/>
          </a:xfrm>
          <a:prstGeom prst="rect">
            <a:avLst/>
          </a:prstGeom>
        </p:spPr>
      </p:pic>
      <p:pic>
        <p:nvPicPr>
          <p:cNvPr id="13" name="Picture 12">
            <a:extLst>
              <a:ext uri="{FF2B5EF4-FFF2-40B4-BE49-F238E27FC236}">
                <a16:creationId xmlns:a16="http://schemas.microsoft.com/office/drawing/2014/main" id="{8E390B78-9C11-4AEF-8D36-DB7BA03F6C6D}"/>
              </a:ext>
            </a:extLst>
          </p:cNvPr>
          <p:cNvPicPr>
            <a:picLocks noChangeAspect="1"/>
          </p:cNvPicPr>
          <p:nvPr/>
        </p:nvPicPr>
        <p:blipFill>
          <a:blip r:embed="rId9"/>
          <a:stretch>
            <a:fillRect/>
          </a:stretch>
        </p:blipFill>
        <p:spPr>
          <a:xfrm>
            <a:off x="8575507" y="2033008"/>
            <a:ext cx="647756" cy="182896"/>
          </a:xfrm>
          <a:prstGeom prst="rect">
            <a:avLst/>
          </a:prstGeom>
        </p:spPr>
      </p:pic>
      <p:sp>
        <p:nvSpPr>
          <p:cNvPr id="25" name="Arrow: Right 24">
            <a:extLst>
              <a:ext uri="{FF2B5EF4-FFF2-40B4-BE49-F238E27FC236}">
                <a16:creationId xmlns:a16="http://schemas.microsoft.com/office/drawing/2014/main" id="{7D10D166-F243-4590-9874-61630447D03A}"/>
              </a:ext>
            </a:extLst>
          </p:cNvPr>
          <p:cNvSpPr/>
          <p:nvPr/>
        </p:nvSpPr>
        <p:spPr>
          <a:xfrm>
            <a:off x="4178516" y="19118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273294D4-DF1A-48C5-B78A-0F8E58932908}"/>
              </a:ext>
            </a:extLst>
          </p:cNvPr>
          <p:cNvSpPr/>
          <p:nvPr/>
        </p:nvSpPr>
        <p:spPr>
          <a:xfrm rot="10800000">
            <a:off x="7920977" y="14800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56C037-DB0B-41F9-84F9-FB830DE173CA}"/>
              </a:ext>
            </a:extLst>
          </p:cNvPr>
          <p:cNvPicPr>
            <a:picLocks noChangeAspect="1"/>
          </p:cNvPicPr>
          <p:nvPr/>
        </p:nvPicPr>
        <p:blipFill>
          <a:blip r:embed="rId10"/>
          <a:stretch>
            <a:fillRect/>
          </a:stretch>
        </p:blipFill>
        <p:spPr>
          <a:xfrm>
            <a:off x="5214813" y="2040628"/>
            <a:ext cx="571550" cy="167655"/>
          </a:xfrm>
          <a:prstGeom prst="rect">
            <a:avLst/>
          </a:prstGeom>
        </p:spPr>
      </p:pic>
      <p:pic>
        <p:nvPicPr>
          <p:cNvPr id="15" name="Picture 14">
            <a:extLst>
              <a:ext uri="{FF2B5EF4-FFF2-40B4-BE49-F238E27FC236}">
                <a16:creationId xmlns:a16="http://schemas.microsoft.com/office/drawing/2014/main" id="{26555153-EAA2-48AD-AF17-A61492D2B216}"/>
              </a:ext>
            </a:extLst>
          </p:cNvPr>
          <p:cNvPicPr>
            <a:picLocks noChangeAspect="1"/>
          </p:cNvPicPr>
          <p:nvPr/>
        </p:nvPicPr>
        <p:blipFill>
          <a:blip r:embed="rId11"/>
          <a:stretch>
            <a:fillRect/>
          </a:stretch>
        </p:blipFill>
        <p:spPr>
          <a:xfrm>
            <a:off x="5777549" y="2008948"/>
            <a:ext cx="464860" cy="205758"/>
          </a:xfrm>
          <a:prstGeom prst="rect">
            <a:avLst/>
          </a:prstGeom>
        </p:spPr>
      </p:pic>
    </p:spTree>
    <p:extLst>
      <p:ext uri="{BB962C8B-B14F-4D97-AF65-F5344CB8AC3E}">
        <p14:creationId xmlns:p14="http://schemas.microsoft.com/office/powerpoint/2010/main" val="275461798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C447178DCBB64C90E9731A3AD42726" ma:contentTypeVersion="3" ma:contentTypeDescription="Create a new document." ma:contentTypeScope="" ma:versionID="fa0af2e90be13a84afa7c41a0fb26713">
  <xsd:schema xmlns:xsd="http://www.w3.org/2001/XMLSchema" xmlns:xs="http://www.w3.org/2001/XMLSchema" xmlns:p="http://schemas.microsoft.com/office/2006/metadata/properties" xmlns:ns2="bf629071-1517-464d-966c-6ad8b0b5e6ae" targetNamespace="http://schemas.microsoft.com/office/2006/metadata/properties" ma:root="true" ma:fieldsID="f4cde8ca4d7dcd9edeb39269c7a9b9bb" ns2:_="">
    <xsd:import namespace="bf629071-1517-464d-966c-6ad8b0b5e6ae"/>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629071-1517-464d-966c-6ad8b0b5e6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DBA428-7FF1-4FF7-A1F4-E245C9B809B4}">
  <ds:schemaRefs>
    <ds:schemaRef ds:uri="http://schemas.microsoft.com/sharepoint/v3/contenttype/forms"/>
  </ds:schemaRefs>
</ds:datastoreItem>
</file>

<file path=customXml/itemProps2.xml><?xml version="1.0" encoding="utf-8"?>
<ds:datastoreItem xmlns:ds="http://schemas.openxmlformats.org/officeDocument/2006/customXml" ds:itemID="{CF2287EA-0B80-4B07-A603-45C3E0788355}">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5319c99a-5e02-49d7-9888-dde778b4bdb2"/>
    <ds:schemaRef ds:uri="770c9142-c820-48be-9092-92bdf702daab"/>
    <ds:schemaRef ds:uri="http://www.w3.org/XML/1998/namespace"/>
    <ds:schemaRef ds:uri="http://purl.org/dc/dcmitype/"/>
  </ds:schemaRefs>
</ds:datastoreItem>
</file>

<file path=customXml/itemProps3.xml><?xml version="1.0" encoding="utf-8"?>
<ds:datastoreItem xmlns:ds="http://schemas.openxmlformats.org/officeDocument/2006/customXml" ds:itemID="{F8AD3DA5-27A3-4FAA-81DC-DD441BB32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629071-1517-464d-966c-6ad8b0b5e6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12452</TotalTime>
  <Words>2372</Words>
  <Application>Microsoft Office PowerPoint</Application>
  <PresentationFormat>Widescreen</PresentationFormat>
  <Paragraphs>295</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Retrospect</vt:lpstr>
      <vt:lpstr>Individual Service Strategy (ISS) – WIOA Youth (Part II)</vt:lpstr>
      <vt:lpstr>WIOA Title I Training Series</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Youth Individual Service Strategy</dc:title>
  <dc:creator>Oconnor, Thomas</dc:creator>
  <cp:lastModifiedBy>Singer Quast, Sarah</cp:lastModifiedBy>
  <cp:revision>107</cp:revision>
  <dcterms:created xsi:type="dcterms:W3CDTF">2021-01-25T19:52:09Z</dcterms:created>
  <dcterms:modified xsi:type="dcterms:W3CDTF">2021-05-11T14:10:14Z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0x0101008AC447178DCBB64C90E9731A3AD42726</vt:lpwstr>
  </property>
</Properties>
</file>